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1pPr>
    <a:lvl2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2pPr>
    <a:lvl3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3pPr>
    <a:lvl4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4pPr>
    <a:lvl5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5pPr>
    <a:lvl6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6pPr>
    <a:lvl7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7pPr>
    <a:lvl8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8pPr>
    <a:lvl9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FF"/>
          </a:solidFill>
        </a:fill>
      </a:tcStyle>
    </a:wholeTbl>
    <a:band2H>
      <a:tcTxStyle/>
      <a:tcStyle>
        <a:tcBdr/>
        <a:fill>
          <a:solidFill>
            <a:srgbClr val="E9EFFF"/>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F5CD"/>
          </a:solidFill>
        </a:fill>
      </a:tcStyle>
    </a:wholeTbl>
    <a:band2H>
      <a:tcTxStyle/>
      <a:tcStyle>
        <a:tcBdr/>
        <a:fill>
          <a:solidFill>
            <a:srgbClr val="E7FAE7"/>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7F6"/>
          </a:solidFill>
        </a:fill>
      </a:tcStyle>
    </a:wholeTbl>
    <a:band2H>
      <a:tcTxStyle/>
      <a:tcStyle>
        <a:tcBdr/>
        <a:fill>
          <a:solidFill>
            <a:srgbClr val="FFECFB"/>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Next Regular"/>
          <a:ea typeface="Avenir Next Regular"/>
          <a:cs typeface="Avenir Next Regular"/>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88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Titel der Präsentation"/>
          <p:cNvSpPr txBox="1">
            <a:spLocks noGrp="1"/>
          </p:cNvSpPr>
          <p:nvPr>
            <p:ph type="title" hasCustomPrompt="1"/>
          </p:nvPr>
        </p:nvSpPr>
        <p:spPr>
          <a:prstGeom prst="rect">
            <a:avLst/>
          </a:prstGeom>
        </p:spPr>
        <p:txBody>
          <a:bodyPr/>
          <a:lstStyle/>
          <a:p>
            <a:r>
              <a:t>Titel der Präsentation</a:t>
            </a:r>
          </a:p>
        </p:txBody>
      </p:sp>
      <p:sp>
        <p:nvSpPr>
          <p:cNvPr id="12" name="Textebene 1…"/>
          <p:cNvSpPr txBox="1">
            <a:spLocks noGrp="1"/>
          </p:cNvSpPr>
          <p:nvPr>
            <p:ph type="body" sz="quarter" idx="1" hasCustomPrompt="1"/>
          </p:nvPr>
        </p:nvSpPr>
        <p:spPr>
          <a:prstGeom prst="rect">
            <a:avLst/>
          </a:prstGeom>
        </p:spPr>
        <p:txBody>
          <a:bodyPr/>
          <a:lstStyle/>
          <a:p>
            <a:r>
              <a:t>Präsentationsuntertitel </a:t>
            </a:r>
          </a:p>
          <a:p>
            <a:pPr lvl="1"/>
            <a:endParaRPr/>
          </a:p>
          <a:p>
            <a:pPr lvl="2"/>
            <a:endParaRPr/>
          </a:p>
          <a:p>
            <a:pPr lvl="3"/>
            <a:endParaRPr/>
          </a:p>
          <a:p>
            <a:pPr lvl="4"/>
            <a:endParaRP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bg>
      <p:bgPr>
        <a:solidFill>
          <a:srgbClr val="FFFFFF"/>
        </a:solidFill>
        <a:effectLst/>
      </p:bgPr>
    </p:bg>
    <p:spTree>
      <p:nvGrpSpPr>
        <p:cNvPr id="1" name=""/>
        <p:cNvGrpSpPr/>
        <p:nvPr/>
      </p:nvGrpSpPr>
      <p:grpSpPr>
        <a:xfrm>
          <a:off x="0" y="0"/>
          <a:ext cx="0" cy="0"/>
          <a:chOff x="0" y="0"/>
          <a:chExt cx="0" cy="0"/>
        </a:xfrm>
      </p:grpSpPr>
      <p:sp>
        <p:nvSpPr>
          <p:cNvPr id="110" name="Textebene 1…"/>
          <p:cNvSpPr txBox="1">
            <a:spLocks noGrp="1"/>
          </p:cNvSpPr>
          <p:nvPr>
            <p:ph type="body" sz="half" idx="1" hasCustomPrompt="1"/>
          </p:nvPr>
        </p:nvSpPr>
        <p:spPr>
          <a:xfrm>
            <a:off x="1298276" y="4927600"/>
            <a:ext cx="21863647" cy="3853768"/>
          </a:xfrm>
          <a:prstGeom prst="rect">
            <a:avLst/>
          </a:prstGeom>
        </p:spPr>
        <p:txBody>
          <a:bodyPr anchor="ctr"/>
          <a:lstStyle>
            <a:lvl1pPr algn="ctr" defTabSz="1160858">
              <a:defRPr sz="10200" b="1" spc="-408">
                <a:latin typeface="Avenir Next Regular"/>
                <a:ea typeface="Avenir Next Regular"/>
                <a:cs typeface="Avenir Next Regular"/>
                <a:sym typeface="Avenir Next Regular"/>
              </a:defRPr>
            </a:lvl1pPr>
            <a:lvl2pPr algn="ctr" defTabSz="1160858">
              <a:defRPr sz="10200" b="1" spc="-408">
                <a:latin typeface="Avenir Next Regular"/>
                <a:ea typeface="Avenir Next Regular"/>
                <a:cs typeface="Avenir Next Regular"/>
                <a:sym typeface="Avenir Next Regular"/>
              </a:defRPr>
            </a:lvl2pPr>
            <a:lvl3pPr algn="ctr" defTabSz="1160858">
              <a:defRPr sz="10200" b="1" spc="-408">
                <a:latin typeface="Avenir Next Regular"/>
                <a:ea typeface="Avenir Next Regular"/>
                <a:cs typeface="Avenir Next Regular"/>
                <a:sym typeface="Avenir Next Regular"/>
              </a:defRPr>
            </a:lvl3pPr>
            <a:lvl4pPr algn="ctr" defTabSz="1160858">
              <a:defRPr sz="10200" b="1" spc="-408">
                <a:latin typeface="Avenir Next Regular"/>
                <a:ea typeface="Avenir Next Regular"/>
                <a:cs typeface="Avenir Next Regular"/>
                <a:sym typeface="Avenir Next Regular"/>
              </a:defRPr>
            </a:lvl4pPr>
            <a:lvl5pPr algn="ctr" defTabSz="1160858">
              <a:defRPr sz="10200" b="1" spc="-408">
                <a:latin typeface="Avenir Next Regular"/>
                <a:ea typeface="Avenir Next Regular"/>
                <a:cs typeface="Avenir Next Regular"/>
                <a:sym typeface="Avenir Next Regular"/>
              </a:defRPr>
            </a:lvl5pPr>
          </a:lstStyle>
          <a:p>
            <a:r>
              <a:t>Aufstellung</a:t>
            </a:r>
          </a:p>
          <a:p>
            <a:pPr lvl="1"/>
            <a:endParaRPr/>
          </a:p>
          <a:p>
            <a:pPr lvl="2"/>
            <a:endParaRPr/>
          </a:p>
          <a:p>
            <a:pPr lvl="3"/>
            <a:endParaRPr/>
          </a:p>
          <a:p>
            <a:pPr lvl="4"/>
            <a:endParaRPr/>
          </a:p>
        </p:txBody>
      </p:sp>
      <p:sp>
        <p:nvSpPr>
          <p:cNvPr id="11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bg>
      <p:bgPr>
        <a:solidFill>
          <a:srgbClr val="FFFFFF"/>
        </a:solidFill>
        <a:effectLst/>
      </p:bgPr>
    </p:bg>
    <p:spTree>
      <p:nvGrpSpPr>
        <p:cNvPr id="1" name=""/>
        <p:cNvGrpSpPr/>
        <p:nvPr/>
      </p:nvGrpSpPr>
      <p:grpSpPr>
        <a:xfrm>
          <a:off x="0" y="0"/>
          <a:ext cx="0" cy="0"/>
          <a:chOff x="0" y="0"/>
          <a:chExt cx="0" cy="0"/>
        </a:xfrm>
      </p:grpSpPr>
      <p:sp>
        <p:nvSpPr>
          <p:cNvPr id="118" name="Textebene 1…"/>
          <p:cNvSpPr txBox="1">
            <a:spLocks noGrp="1"/>
          </p:cNvSpPr>
          <p:nvPr>
            <p:ph type="body" sz="quarter" idx="1" hasCustomPrompt="1"/>
          </p:nvPr>
        </p:nvSpPr>
        <p:spPr>
          <a:xfrm>
            <a:off x="1295400" y="8117284"/>
            <a:ext cx="21869400" cy="592457"/>
          </a:xfrm>
          <a:prstGeom prst="rect">
            <a:avLst/>
          </a:prstGeom>
        </p:spPr>
        <p:txBody>
          <a:bodyPr/>
          <a:lstStyle>
            <a:lvl1pPr algn="ctr" defTabSz="473201">
              <a:spcBef>
                <a:spcPts val="2500"/>
              </a:spcBef>
              <a:defRPr sz="2800" spc="-85"/>
            </a:lvl1pPr>
            <a:lvl2pPr algn="ctr" defTabSz="473201">
              <a:spcBef>
                <a:spcPts val="2500"/>
              </a:spcBef>
              <a:defRPr sz="2800" spc="-85"/>
            </a:lvl2pPr>
            <a:lvl3pPr algn="ctr" defTabSz="473201">
              <a:spcBef>
                <a:spcPts val="2500"/>
              </a:spcBef>
              <a:defRPr sz="2800" spc="-85"/>
            </a:lvl3pPr>
            <a:lvl4pPr algn="ctr" defTabSz="473201">
              <a:spcBef>
                <a:spcPts val="2500"/>
              </a:spcBef>
              <a:defRPr sz="2800" spc="-85"/>
            </a:lvl4pPr>
            <a:lvl5pPr algn="ctr" defTabSz="473201">
              <a:spcBef>
                <a:spcPts val="2500"/>
              </a:spcBef>
              <a:defRPr sz="2800" spc="-85"/>
            </a:lvl5pPr>
          </a:lstStyle>
          <a:p>
            <a:r>
              <a:t>Fakten</a:t>
            </a:r>
          </a:p>
          <a:p>
            <a:pPr lvl="1"/>
            <a:endParaRPr/>
          </a:p>
          <a:p>
            <a:pPr lvl="2"/>
            <a:endParaRPr/>
          </a:p>
          <a:p>
            <a:pPr lvl="3"/>
            <a:endParaRPr/>
          </a:p>
          <a:p>
            <a:pPr lvl="4"/>
            <a:endParaRPr/>
          </a:p>
        </p:txBody>
      </p:sp>
      <p:sp>
        <p:nvSpPr>
          <p:cNvPr id="119" name="Textebene 1…"/>
          <p:cNvSpPr txBox="1">
            <a:spLocks noGrp="1"/>
          </p:cNvSpPr>
          <p:nvPr>
            <p:ph type="body" sz="half" idx="21" hasCustomPrompt="1"/>
          </p:nvPr>
        </p:nvSpPr>
        <p:spPr>
          <a:xfrm>
            <a:off x="1295400" y="3587043"/>
            <a:ext cx="21869400" cy="4730169"/>
          </a:xfrm>
          <a:prstGeom prst="rect">
            <a:avLst/>
          </a:prstGeom>
        </p:spPr>
        <p:txBody>
          <a:bodyPr anchor="b"/>
          <a:lstStyle/>
          <a:p>
            <a:pPr lvl="4" indent="1097280" algn="ctr" defTabSz="330200">
              <a:lnSpc>
                <a:spcPct val="70000"/>
              </a:lnSpc>
              <a:defRPr sz="8960" b="1" spc="-179">
                <a:latin typeface="Avenir Next Regular"/>
                <a:ea typeface="Avenir Next Regular"/>
                <a:cs typeface="Avenir Next Regular"/>
                <a:sym typeface="Avenir Next Regular"/>
              </a:defRPr>
            </a:pPr>
            <a:r>
              <a:t>100 %
</a:t>
            </a:r>
          </a:p>
        </p:txBody>
      </p:sp>
      <p:sp>
        <p:nvSpPr>
          <p:cNvPr id="120"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21" name="Rechteck"/>
          <p:cNvSpPr/>
          <p:nvPr/>
        </p:nvSpPr>
        <p:spPr>
          <a:xfrm>
            <a:off x="0" y="990550"/>
            <a:ext cx="24384000" cy="279401"/>
          </a:xfrm>
          <a:prstGeom prst="rect">
            <a:avLst/>
          </a:prstGeom>
          <a:solidFill>
            <a:srgbClr val="9EBE4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2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bg>
      <p:bgPr>
        <a:solidFill>
          <a:srgbClr val="FFFFFF"/>
        </a:solidFill>
        <a:effectLst/>
      </p:bgPr>
    </p:bg>
    <p:spTree>
      <p:nvGrpSpPr>
        <p:cNvPr id="1" name=""/>
        <p:cNvGrpSpPr/>
        <p:nvPr/>
      </p:nvGrpSpPr>
      <p:grpSpPr>
        <a:xfrm>
          <a:off x="0" y="0"/>
          <a:ext cx="0" cy="0"/>
          <a:chOff x="0" y="0"/>
          <a:chExt cx="0" cy="0"/>
        </a:xfrm>
      </p:grpSpPr>
      <p:sp>
        <p:nvSpPr>
          <p:cNvPr id="129" name="Textebene 1…"/>
          <p:cNvSpPr txBox="1">
            <a:spLocks noGrp="1"/>
          </p:cNvSpPr>
          <p:nvPr>
            <p:ph type="body" sz="quarter" idx="1" hasCustomPrompt="1"/>
          </p:nvPr>
        </p:nvSpPr>
        <p:spPr>
          <a:xfrm>
            <a:off x="2252673" y="10353078"/>
            <a:ext cx="20691416" cy="567946"/>
          </a:xfrm>
          <a:prstGeom prst="rect">
            <a:avLst/>
          </a:prstGeom>
        </p:spPr>
        <p:txBody>
          <a:bodyPr/>
          <a:lstStyle>
            <a:lvl1pPr defTabSz="572516">
              <a:defRPr sz="2700" spc="-82"/>
            </a:lvl1pPr>
            <a:lvl2pPr defTabSz="572516">
              <a:defRPr sz="2700" spc="-82"/>
            </a:lvl2pPr>
            <a:lvl3pPr defTabSz="572516">
              <a:defRPr sz="2700" spc="-82"/>
            </a:lvl3pPr>
            <a:lvl4pPr defTabSz="572516">
              <a:defRPr sz="2700" spc="-82"/>
            </a:lvl4pPr>
            <a:lvl5pPr defTabSz="572516">
              <a:defRPr sz="2700" spc="-82"/>
            </a:lvl5pPr>
          </a:lstStyle>
          <a:p>
            <a:r>
              <a:t>Quellenangabe </a:t>
            </a:r>
          </a:p>
          <a:p>
            <a:pPr lvl="1"/>
            <a:endParaRPr/>
          </a:p>
          <a:p>
            <a:pPr lvl="2"/>
            <a:endParaRPr/>
          </a:p>
          <a:p>
            <a:pPr lvl="3"/>
            <a:endParaRPr/>
          </a:p>
          <a:p>
            <a:pPr lvl="4"/>
            <a:endParaRPr/>
          </a:p>
        </p:txBody>
      </p:sp>
      <p:sp>
        <p:nvSpPr>
          <p:cNvPr id="130"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31" name="Rechteck"/>
          <p:cNvSpPr/>
          <p:nvPr/>
        </p:nvSpPr>
        <p:spPr>
          <a:xfrm>
            <a:off x="0" y="990550"/>
            <a:ext cx="24384000" cy="279401"/>
          </a:xfrm>
          <a:prstGeom prst="rect">
            <a:avLst/>
          </a:prstGeom>
          <a:solidFill>
            <a:srgbClr val="9EBE4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32" name="Textebene 1…"/>
          <p:cNvSpPr txBox="1">
            <a:spLocks noGrp="1"/>
          </p:cNvSpPr>
          <p:nvPr>
            <p:ph type="body" sz="half" idx="21" hasCustomPrompt="1"/>
          </p:nvPr>
        </p:nvSpPr>
        <p:spPr>
          <a:xfrm>
            <a:off x="1439912" y="4332885"/>
            <a:ext cx="21504176" cy="5497469"/>
          </a:xfrm>
          <a:prstGeom prst="rect">
            <a:avLst/>
          </a:prstGeom>
        </p:spPr>
        <p:txBody>
          <a:bodyPr anchor="b"/>
          <a:lstStyle/>
          <a:p>
            <a:pPr lvl="4" indent="1237583" defTabSz="708123">
              <a:lnSpc>
                <a:spcPct val="70000"/>
              </a:lnSpc>
              <a:defRPr sz="8113" b="1" i="1" spc="-324">
                <a:latin typeface="Avenir Next Regular"/>
                <a:ea typeface="Avenir Next Regular"/>
                <a:cs typeface="Avenir Next Regular"/>
                <a:sym typeface="Avenir Next Regular"/>
              </a:defRPr>
            </a:pPr>
            <a:r>
              <a:t>„Bemerkenswert“
</a:t>
            </a:r>
          </a:p>
        </p:txBody>
      </p:sp>
      <p:sp>
        <p:nvSpPr>
          <p:cNvPr id="13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bg>
      <p:bgPr>
        <a:solidFill>
          <a:srgbClr val="FFFFFF"/>
        </a:solidFill>
        <a:effectLst/>
      </p:bgPr>
    </p:bg>
    <p:spTree>
      <p:nvGrpSpPr>
        <p:cNvPr id="1" name=""/>
        <p:cNvGrpSpPr/>
        <p:nvPr/>
      </p:nvGrpSpPr>
      <p:grpSpPr>
        <a:xfrm>
          <a:off x="0" y="0"/>
          <a:ext cx="0" cy="0"/>
          <a:chOff x="0" y="0"/>
          <a:chExt cx="0" cy="0"/>
        </a:xfrm>
      </p:grpSpPr>
      <p:sp>
        <p:nvSpPr>
          <p:cNvPr id="140" name="518839134_3132x2088.jpg"/>
          <p:cNvSpPr>
            <a:spLocks noGrp="1"/>
          </p:cNvSpPr>
          <p:nvPr>
            <p:ph type="pic" idx="21"/>
          </p:nvPr>
        </p:nvSpPr>
        <p:spPr>
          <a:xfrm>
            <a:off x="4076700" y="-3937000"/>
            <a:ext cx="26492200" cy="17661468"/>
          </a:xfrm>
          <a:prstGeom prst="rect">
            <a:avLst/>
          </a:prstGeom>
        </p:spPr>
        <p:txBody>
          <a:bodyPr lIns="91439" tIns="45719" rIns="91439" bIns="45719">
            <a:noAutofit/>
          </a:bodyPr>
          <a:lstStyle/>
          <a:p>
            <a:endParaRPr/>
          </a:p>
        </p:txBody>
      </p:sp>
      <p:sp>
        <p:nvSpPr>
          <p:cNvPr id="141" name="766363123_1851x1194.jpg"/>
          <p:cNvSpPr>
            <a:spLocks noGrp="1"/>
          </p:cNvSpPr>
          <p:nvPr>
            <p:ph type="pic" sz="half" idx="22"/>
          </p:nvPr>
        </p:nvSpPr>
        <p:spPr>
          <a:xfrm>
            <a:off x="-2" y="-525806"/>
            <a:ext cx="12065002" cy="7782612"/>
          </a:xfrm>
          <a:prstGeom prst="rect">
            <a:avLst/>
          </a:prstGeom>
        </p:spPr>
        <p:txBody>
          <a:bodyPr lIns="91439" tIns="45719" rIns="91439" bIns="45719">
            <a:noAutofit/>
          </a:bodyPr>
          <a:lstStyle/>
          <a:p>
            <a:endParaRPr/>
          </a:p>
        </p:txBody>
      </p:sp>
      <p:sp>
        <p:nvSpPr>
          <p:cNvPr id="142" name="981594838_2460x1641.jpg"/>
          <p:cNvSpPr>
            <a:spLocks noGrp="1"/>
          </p:cNvSpPr>
          <p:nvPr>
            <p:ph type="pic" sz="half" idx="23"/>
          </p:nvPr>
        </p:nvSpPr>
        <p:spPr>
          <a:xfrm>
            <a:off x="-2" y="6384783"/>
            <a:ext cx="12065002" cy="8048240"/>
          </a:xfrm>
          <a:prstGeom prst="rect">
            <a:avLst/>
          </a:prstGeom>
        </p:spPr>
        <p:txBody>
          <a:bodyPr lIns="91439" tIns="45719" rIns="91439" bIns="45719">
            <a:noAutofit/>
          </a:bodyPr>
          <a:lstStyle/>
          <a:p>
            <a:endParaRPr/>
          </a:p>
        </p:txBody>
      </p:sp>
      <p:sp>
        <p:nvSpPr>
          <p:cNvPr id="14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bg>
      <p:bgPr>
        <a:solidFill>
          <a:srgbClr val="FFFFFF"/>
        </a:solidFill>
        <a:effectLst/>
      </p:bgPr>
    </p:bg>
    <p:spTree>
      <p:nvGrpSpPr>
        <p:cNvPr id="1" name=""/>
        <p:cNvGrpSpPr/>
        <p:nvPr/>
      </p:nvGrpSpPr>
      <p:grpSpPr>
        <a:xfrm>
          <a:off x="0" y="0"/>
          <a:ext cx="0" cy="0"/>
          <a:chOff x="0" y="0"/>
          <a:chExt cx="0" cy="0"/>
        </a:xfrm>
      </p:grpSpPr>
      <p:sp>
        <p:nvSpPr>
          <p:cNvPr id="150" name="463013163_3048x2031.jpg"/>
          <p:cNvSpPr>
            <a:spLocks noGrp="1"/>
          </p:cNvSpPr>
          <p:nvPr>
            <p:ph type="pic" idx="21"/>
          </p:nvPr>
        </p:nvSpPr>
        <p:spPr>
          <a:xfrm>
            <a:off x="0" y="-1266000"/>
            <a:ext cx="24384000" cy="16248003"/>
          </a:xfrm>
          <a:prstGeom prst="rect">
            <a:avLst/>
          </a:prstGeom>
        </p:spPr>
        <p:txBody>
          <a:bodyPr lIns="91439" tIns="45719" rIns="91439" bIns="45719">
            <a:noAutofit/>
          </a:bodyPr>
          <a:lstStyle/>
          <a:p>
            <a:endParaRPr/>
          </a:p>
        </p:txBody>
      </p:sp>
      <p:sp>
        <p:nvSpPr>
          <p:cNvPr id="15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bg>
      <p:bgPr>
        <a:solidFill>
          <a:srgbClr val="FFFFFF"/>
        </a:solidFill>
        <a:effectLst/>
      </p:bgPr>
    </p:bg>
    <p:spTree>
      <p:nvGrpSpPr>
        <p:cNvPr id="1" name=""/>
        <p:cNvGrpSpPr/>
        <p:nvPr/>
      </p:nvGrpSpPr>
      <p:grpSpPr>
        <a:xfrm>
          <a:off x="0" y="0"/>
          <a:ext cx="0" cy="0"/>
          <a:chOff x="0" y="0"/>
          <a:chExt cx="0" cy="0"/>
        </a:xfrm>
      </p:grpSpPr>
      <p:sp>
        <p:nvSpPr>
          <p:cNvPr id="15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bg>
      <p:bgPr>
        <a:solidFill>
          <a:srgbClr val="FFFFFF"/>
        </a:solidFill>
        <a:effectLst/>
      </p:bgPr>
    </p:bg>
    <p:spTree>
      <p:nvGrpSpPr>
        <p:cNvPr id="1" name=""/>
        <p:cNvGrpSpPr/>
        <p:nvPr/>
      </p:nvGrpSpPr>
      <p:grpSpPr>
        <a:xfrm>
          <a:off x="0" y="0"/>
          <a:ext cx="0" cy="0"/>
          <a:chOff x="0" y="0"/>
          <a:chExt cx="0" cy="0"/>
        </a:xfrm>
      </p:grpSpPr>
      <p:sp>
        <p:nvSpPr>
          <p:cNvPr id="20" name="1014407370_Retouch_4050x2379.jpg"/>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1" name="Titel der Präsentation"/>
          <p:cNvSpPr txBox="1">
            <a:spLocks noGrp="1"/>
          </p:cNvSpPr>
          <p:nvPr>
            <p:ph type="title" hasCustomPrompt="1"/>
          </p:nvPr>
        </p:nvSpPr>
        <p:spPr>
          <a:xfrm>
            <a:off x="1295400" y="4384675"/>
            <a:ext cx="21869400" cy="4699000"/>
          </a:xfrm>
          <a:prstGeom prst="rect">
            <a:avLst/>
          </a:prstGeom>
        </p:spPr>
        <p:txBody>
          <a:bodyPr/>
          <a:lstStyle/>
          <a:p>
            <a:r>
              <a:t>Titel der Präsentation</a:t>
            </a:r>
          </a:p>
        </p:txBody>
      </p:sp>
      <p:sp>
        <p:nvSpPr>
          <p:cNvPr id="22" name="Textebene 1…"/>
          <p:cNvSpPr txBox="1">
            <a:spLocks noGrp="1"/>
          </p:cNvSpPr>
          <p:nvPr>
            <p:ph type="body" sz="quarter" idx="1" hasCustomPrompt="1"/>
          </p:nvPr>
        </p:nvSpPr>
        <p:spPr>
          <a:xfrm>
            <a:off x="1295400" y="9268776"/>
            <a:ext cx="21869400" cy="1422715"/>
          </a:xfrm>
          <a:prstGeom prst="rect">
            <a:avLst/>
          </a:prstGeom>
        </p:spPr>
        <p:txBody>
          <a:bodyPr/>
          <a:lstStyle/>
          <a:p>
            <a:r>
              <a:t>Präsentationsuntertitel</a:t>
            </a:r>
          </a:p>
          <a:p>
            <a:pPr lvl="1"/>
            <a:endParaRPr/>
          </a:p>
          <a:p>
            <a:pPr lvl="2"/>
            <a:endParaRPr/>
          </a:p>
          <a:p>
            <a:pPr lvl="3"/>
            <a:endParaRPr/>
          </a:p>
          <a:p>
            <a:pPr lvl="4"/>
            <a:endParaRPr/>
          </a:p>
        </p:txBody>
      </p:sp>
      <p:sp>
        <p:nvSpPr>
          <p:cNvPr id="2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bg>
      <p:bgPr>
        <a:solidFill>
          <a:srgbClr val="FFFFFF"/>
        </a:solidFill>
        <a:effectLst/>
      </p:bgPr>
    </p:bg>
    <p:spTree>
      <p:nvGrpSpPr>
        <p:cNvPr id="1" name=""/>
        <p:cNvGrpSpPr/>
        <p:nvPr/>
      </p:nvGrpSpPr>
      <p:grpSpPr>
        <a:xfrm>
          <a:off x="0" y="0"/>
          <a:ext cx="0" cy="0"/>
          <a:chOff x="0" y="0"/>
          <a:chExt cx="0" cy="0"/>
        </a:xfrm>
      </p:grpSpPr>
      <p:sp>
        <p:nvSpPr>
          <p:cNvPr id="30" name="518839134_3132x2088.jpg"/>
          <p:cNvSpPr>
            <a:spLocks noGrp="1"/>
          </p:cNvSpPr>
          <p:nvPr>
            <p:ph type="pic" idx="21"/>
          </p:nvPr>
        </p:nvSpPr>
        <p:spPr>
          <a:xfrm>
            <a:off x="8922063" y="-2"/>
            <a:ext cx="20573999" cy="13716001"/>
          </a:xfrm>
          <a:prstGeom prst="rect">
            <a:avLst/>
          </a:prstGeom>
        </p:spPr>
        <p:txBody>
          <a:bodyPr lIns="91439" tIns="45719" rIns="91439" bIns="45719">
            <a:noAutofit/>
          </a:bodyPr>
          <a:lstStyle/>
          <a:p>
            <a:endParaRPr/>
          </a:p>
        </p:txBody>
      </p:sp>
      <p:sp>
        <p:nvSpPr>
          <p:cNvPr id="31" name="Folientitel"/>
          <p:cNvSpPr txBox="1">
            <a:spLocks noGrp="1"/>
          </p:cNvSpPr>
          <p:nvPr>
            <p:ph type="title" hasCustomPrompt="1"/>
          </p:nvPr>
        </p:nvSpPr>
        <p:spPr>
          <a:xfrm>
            <a:off x="1295400" y="3743016"/>
            <a:ext cx="11442700" cy="5334002"/>
          </a:xfrm>
          <a:prstGeom prst="rect">
            <a:avLst/>
          </a:prstGeom>
        </p:spPr>
        <p:txBody>
          <a:bodyPr/>
          <a:lstStyle/>
          <a:p>
            <a:r>
              <a:t>Folientitel</a:t>
            </a:r>
          </a:p>
        </p:txBody>
      </p:sp>
      <p:sp>
        <p:nvSpPr>
          <p:cNvPr id="32" name="Textebene 1…"/>
          <p:cNvSpPr txBox="1">
            <a:spLocks noGrp="1"/>
          </p:cNvSpPr>
          <p:nvPr>
            <p:ph type="body" sz="quarter" idx="1" hasCustomPrompt="1"/>
          </p:nvPr>
        </p:nvSpPr>
        <p:spPr>
          <a:xfrm>
            <a:off x="1295400" y="9271000"/>
            <a:ext cx="11442700" cy="3175000"/>
          </a:xfrm>
          <a:prstGeom prst="rect">
            <a:avLst/>
          </a:prstGeom>
        </p:spPr>
        <p:txBody>
          <a:bodyPr/>
          <a:lstStyle/>
          <a:p>
            <a:r>
              <a:t>Folien-Untertitel</a:t>
            </a:r>
          </a:p>
          <a:p>
            <a:pPr lvl="1"/>
            <a:endParaRPr/>
          </a:p>
          <a:p>
            <a:pPr lvl="2"/>
            <a:endParaRPr/>
          </a:p>
          <a:p>
            <a:pPr lvl="3"/>
            <a:endParaRPr/>
          </a:p>
          <a:p>
            <a:pPr lvl="4"/>
            <a:endParaRPr/>
          </a:p>
        </p:txBody>
      </p:sp>
      <p:sp>
        <p:nvSpPr>
          <p:cNvPr id="3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bg>
      <p:bgPr>
        <a:solidFill>
          <a:srgbClr val="FFFFFF"/>
        </a:solidFill>
        <a:effectLst/>
      </p:bgPr>
    </p:bg>
    <p:spTree>
      <p:nvGrpSpPr>
        <p:cNvPr id="1" name=""/>
        <p:cNvGrpSpPr/>
        <p:nvPr/>
      </p:nvGrpSpPr>
      <p:grpSpPr>
        <a:xfrm>
          <a:off x="0" y="0"/>
          <a:ext cx="0" cy="0"/>
          <a:chOff x="0" y="0"/>
          <a:chExt cx="0" cy="0"/>
        </a:xfrm>
      </p:grpSpPr>
      <p:sp>
        <p:nvSpPr>
          <p:cNvPr id="40" name="Textebene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Autor und Datum</a:t>
            </a:r>
          </a:p>
          <a:p>
            <a:pPr lvl="1"/>
            <a:endParaRPr/>
          </a:p>
          <a:p>
            <a:pPr lvl="2"/>
            <a:endParaRPr/>
          </a:p>
          <a:p>
            <a:pPr lvl="3"/>
            <a:endParaRPr/>
          </a:p>
          <a:p>
            <a:pPr lvl="4"/>
            <a:endParaRPr/>
          </a:p>
        </p:txBody>
      </p:sp>
      <p:sp>
        <p:nvSpPr>
          <p:cNvPr id="41" name="Folien-Untertitel"/>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Folien-Untertitel</a:t>
            </a:r>
          </a:p>
        </p:txBody>
      </p:sp>
      <p:sp>
        <p:nvSpPr>
          <p:cNvPr id="42"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43" name="Rechteck"/>
          <p:cNvSpPr/>
          <p:nvPr/>
        </p:nvSpPr>
        <p:spPr>
          <a:xfrm>
            <a:off x="0" y="990550"/>
            <a:ext cx="24384000" cy="279401"/>
          </a:xfrm>
          <a:prstGeom prst="rect">
            <a:avLst/>
          </a:prstGeom>
          <a:solidFill>
            <a:srgbClr val="9EBF49"/>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44" name="Folientitel"/>
          <p:cNvSpPr txBox="1">
            <a:spLocks noGrp="1"/>
          </p:cNvSpPr>
          <p:nvPr>
            <p:ph type="title" hasCustomPrompt="1"/>
          </p:nvPr>
        </p:nvSpPr>
        <p:spPr>
          <a:xfrm>
            <a:off x="1295400" y="1620697"/>
            <a:ext cx="21869400" cy="1778387"/>
          </a:xfrm>
          <a:prstGeom prst="rect">
            <a:avLst/>
          </a:prstGeom>
        </p:spPr>
        <p:txBody>
          <a:bodyPr anchor="t"/>
          <a:lstStyle>
            <a:lvl1pPr defTabSz="584200">
              <a:defRPr sz="10000" spc="-400"/>
            </a:lvl1pPr>
          </a:lstStyle>
          <a:p>
            <a:r>
              <a:t>Folientitel</a:t>
            </a:r>
          </a:p>
        </p:txBody>
      </p:sp>
      <p:sp>
        <p:nvSpPr>
          <p:cNvPr id="45" name="Textebene 1…"/>
          <p:cNvSpPr txBox="1">
            <a:spLocks noGrp="1"/>
          </p:cNvSpPr>
          <p:nvPr>
            <p:ph type="body" idx="22" hasCustomPrompt="1"/>
          </p:nvPr>
        </p:nvSpPr>
        <p:spPr>
          <a:xfrm>
            <a:off x="1295400" y="5270500"/>
            <a:ext cx="21869400" cy="7137400"/>
          </a:xfrm>
          <a:prstGeom prst="rect">
            <a:avLst/>
          </a:prstGeom>
        </p:spPr>
        <p:txBody>
          <a:bodyPr/>
          <a:lstStyle>
            <a:lvl1pPr>
              <a:spcBef>
                <a:spcPts val="3300"/>
              </a:spcBef>
              <a:defRPr sz="4000" cap="none" spc="0"/>
            </a:lvl1pPr>
          </a:lstStyle>
          <a:p>
            <a:r>
              <a:t>Text für Folienpunkt</a:t>
            </a:r>
          </a:p>
        </p:txBody>
      </p:sp>
      <p:sp>
        <p:nvSpPr>
          <p:cNvPr id="46" name="Foliennummer"/>
          <p:cNvSpPr txBox="1">
            <a:spLocks noGrp="1"/>
          </p:cNvSpPr>
          <p:nvPr>
            <p:ph type="sldNum" sz="quarter" idx="2"/>
          </p:nvPr>
        </p:nvSpPr>
        <p:spPr>
          <a:xfrm>
            <a:off x="22784563" y="12966045"/>
            <a:ext cx="379477" cy="4191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bg>
      <p:bgPr>
        <a:solidFill>
          <a:srgbClr val="FFFFFF"/>
        </a:solidFill>
        <a:effectLst/>
      </p:bgPr>
    </p:bg>
    <p:spTree>
      <p:nvGrpSpPr>
        <p:cNvPr id="1" name=""/>
        <p:cNvGrpSpPr/>
        <p:nvPr/>
      </p:nvGrpSpPr>
      <p:grpSpPr>
        <a:xfrm>
          <a:off x="0" y="0"/>
          <a:ext cx="0" cy="0"/>
          <a:chOff x="0" y="0"/>
          <a:chExt cx="0" cy="0"/>
        </a:xfrm>
      </p:grpSpPr>
      <p:sp>
        <p:nvSpPr>
          <p:cNvPr id="53" name="Textebene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Autor und Datum</a:t>
            </a:r>
          </a:p>
          <a:p>
            <a:pPr lvl="1"/>
            <a:endParaRPr/>
          </a:p>
          <a:p>
            <a:pPr lvl="2"/>
            <a:endParaRPr/>
          </a:p>
          <a:p>
            <a:pPr lvl="3"/>
            <a:endParaRPr/>
          </a:p>
          <a:p>
            <a:pPr lvl="4"/>
            <a:endParaRPr/>
          </a:p>
        </p:txBody>
      </p:sp>
      <p:sp>
        <p:nvSpPr>
          <p:cNvPr id="54" name="Textebene 1…"/>
          <p:cNvSpPr txBox="1">
            <a:spLocks noGrp="1"/>
          </p:cNvSpPr>
          <p:nvPr>
            <p:ph type="body" idx="21" hasCustomPrompt="1"/>
          </p:nvPr>
        </p:nvSpPr>
        <p:spPr>
          <a:xfrm>
            <a:off x="1295400" y="5270500"/>
            <a:ext cx="21869400" cy="7135318"/>
          </a:xfrm>
          <a:prstGeom prst="rect">
            <a:avLst/>
          </a:prstGeom>
        </p:spPr>
        <p:txBody>
          <a:bodyPr numCol="2" spcCol="1093469"/>
          <a:lstStyle>
            <a:lvl1pPr>
              <a:spcBef>
                <a:spcPts val="3300"/>
              </a:spcBef>
              <a:defRPr sz="4000" cap="none" spc="0"/>
            </a:lvl1pPr>
          </a:lstStyle>
          <a:p>
            <a:r>
              <a:t>Text für Folienpunkt</a:t>
            </a:r>
          </a:p>
        </p:txBody>
      </p:sp>
      <p:sp>
        <p:nvSpPr>
          <p:cNvPr id="55"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56" name="Rechteck"/>
          <p:cNvSpPr/>
          <p:nvPr/>
        </p:nvSpPr>
        <p:spPr>
          <a:xfrm>
            <a:off x="0" y="990550"/>
            <a:ext cx="24384000" cy="279401"/>
          </a:xfrm>
          <a:prstGeom prst="rect">
            <a:avLst/>
          </a:prstGeom>
          <a:solidFill>
            <a:srgbClr val="9CBB43"/>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5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bg>
      <p:bgPr>
        <a:solidFill>
          <a:srgbClr val="FFFFFF"/>
        </a:solidFill>
        <a:effectLst/>
      </p:bgPr>
    </p:bg>
    <p:spTree>
      <p:nvGrpSpPr>
        <p:cNvPr id="1" name=""/>
        <p:cNvGrpSpPr/>
        <p:nvPr/>
      </p:nvGrpSpPr>
      <p:grpSpPr>
        <a:xfrm>
          <a:off x="0" y="0"/>
          <a:ext cx="0" cy="0"/>
          <a:chOff x="0" y="0"/>
          <a:chExt cx="0" cy="0"/>
        </a:xfrm>
      </p:grpSpPr>
      <p:sp>
        <p:nvSpPr>
          <p:cNvPr id="64" name="981594838_2460x1641.jpg"/>
          <p:cNvSpPr>
            <a:spLocks noGrp="1"/>
          </p:cNvSpPr>
          <p:nvPr>
            <p:ph type="pic" idx="21"/>
          </p:nvPr>
        </p:nvSpPr>
        <p:spPr>
          <a:xfrm>
            <a:off x="10236489" y="-2"/>
            <a:ext cx="20561460" cy="13716001"/>
          </a:xfrm>
          <a:prstGeom prst="rect">
            <a:avLst/>
          </a:prstGeom>
        </p:spPr>
        <p:txBody>
          <a:bodyPr lIns="91439" tIns="45719" rIns="91439" bIns="45719">
            <a:noAutofit/>
          </a:bodyPr>
          <a:lstStyle/>
          <a:p>
            <a:endParaRPr/>
          </a:p>
        </p:txBody>
      </p:sp>
      <p:sp>
        <p:nvSpPr>
          <p:cNvPr id="65" name="Textebene 1…"/>
          <p:cNvSpPr txBox="1">
            <a:spLocks noGrp="1"/>
          </p:cNvSpPr>
          <p:nvPr>
            <p:ph type="body" sz="half" idx="1" hasCustomPrompt="1"/>
          </p:nvPr>
        </p:nvSpPr>
        <p:spPr>
          <a:xfrm>
            <a:off x="1295400" y="5257800"/>
            <a:ext cx="11442700" cy="6886575"/>
          </a:xfrm>
          <a:prstGeom prst="rect">
            <a:avLst/>
          </a:prstGeom>
        </p:spPr>
        <p:txBody>
          <a:bodyPr/>
          <a:lstStyle>
            <a:lvl1pPr>
              <a:spcBef>
                <a:spcPts val="3300"/>
              </a:spcBef>
              <a:defRPr sz="4000" cap="none" spc="0"/>
            </a:lvl1pPr>
            <a:lvl2pPr>
              <a:spcBef>
                <a:spcPts val="3300"/>
              </a:spcBef>
              <a:defRPr sz="4000" cap="none" spc="0"/>
            </a:lvl2pPr>
            <a:lvl3pPr>
              <a:spcBef>
                <a:spcPts val="3300"/>
              </a:spcBef>
              <a:defRPr sz="4000" cap="none" spc="0"/>
            </a:lvl3pPr>
            <a:lvl4pPr>
              <a:spcBef>
                <a:spcPts val="3300"/>
              </a:spcBef>
              <a:defRPr sz="4000" cap="none" spc="0"/>
            </a:lvl4pPr>
            <a:lvl5pPr>
              <a:spcBef>
                <a:spcPts val="3300"/>
              </a:spcBef>
              <a:defRPr sz="4000" cap="none" spc="0"/>
            </a:lvl5pPr>
          </a:lstStyle>
          <a:p>
            <a:r>
              <a:t>Text für Folienpunkt</a:t>
            </a:r>
          </a:p>
          <a:p>
            <a:pPr lvl="1"/>
            <a:endParaRPr/>
          </a:p>
          <a:p>
            <a:pPr lvl="2"/>
            <a:endParaRPr/>
          </a:p>
          <a:p>
            <a:pPr lvl="3"/>
            <a:endParaRPr/>
          </a:p>
          <a:p>
            <a:pPr lvl="4"/>
            <a:endParaRPr/>
          </a:p>
        </p:txBody>
      </p:sp>
      <p:sp>
        <p:nvSpPr>
          <p:cNvPr id="66" name="Rechteck"/>
          <p:cNvSpPr/>
          <p:nvPr/>
        </p:nvSpPr>
        <p:spPr>
          <a:xfrm>
            <a:off x="0" y="990550"/>
            <a:ext cx="12538389" cy="279401"/>
          </a:xfrm>
          <a:prstGeom prst="rect">
            <a:avLst/>
          </a:prstGeom>
          <a:solidFill>
            <a:srgbClr val="9DBD43"/>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67" name="Autor und Datum"/>
          <p:cNvSpPr txBox="1">
            <a:spLocks noGrp="1"/>
          </p:cNvSpPr>
          <p:nvPr>
            <p:ph type="body" sz="quarter" idx="22" hasCustomPrompt="1"/>
          </p:nvPr>
        </p:nvSpPr>
        <p:spPr>
          <a:xfrm>
            <a:off x="1295400" y="12955885"/>
            <a:ext cx="11442700" cy="429262"/>
          </a:xfrm>
          <a:prstGeom prst="rect">
            <a:avLst/>
          </a:prstGeom>
        </p:spPr>
        <p:txBody>
          <a:bodyPr/>
          <a:lstStyle>
            <a:lvl1pPr defTabSz="566673">
              <a:spcBef>
                <a:spcPts val="3100"/>
              </a:spcBef>
              <a:defRPr sz="1900" spc="-100">
                <a:latin typeface="Avenir Next Medium"/>
                <a:ea typeface="Avenir Next Medium"/>
                <a:cs typeface="Avenir Next Medium"/>
                <a:sym typeface="Avenir Next Medium"/>
              </a:defRPr>
            </a:lvl1pPr>
          </a:lstStyle>
          <a:p>
            <a:r>
              <a:t>Autor und Datum</a:t>
            </a:r>
          </a:p>
        </p:txBody>
      </p:sp>
      <p:sp>
        <p:nvSpPr>
          <p:cNvPr id="68" name="Folientitel"/>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Folientitel</a:t>
            </a:r>
          </a:p>
        </p:txBody>
      </p:sp>
      <p:sp>
        <p:nvSpPr>
          <p:cNvPr id="69" name="Folien-Untertitel"/>
          <p:cNvSpPr txBox="1">
            <a:spLocks noGrp="1"/>
          </p:cNvSpPr>
          <p:nvPr>
            <p:ph type="body" sz="quarter" idx="23" hasCustomPrompt="1"/>
          </p:nvPr>
        </p:nvSpPr>
        <p:spPr>
          <a:xfrm>
            <a:off x="1295399" y="4092575"/>
            <a:ext cx="11442703" cy="678373"/>
          </a:xfrm>
          <a:prstGeom prst="rect">
            <a:avLst/>
          </a:prstGeom>
        </p:spPr>
        <p:txBody>
          <a:bodyPr/>
          <a:lstStyle>
            <a:lvl1pPr defTabSz="554990">
              <a:defRPr sz="3300" spc="-100"/>
            </a:lvl1pPr>
          </a:lstStyle>
          <a:p>
            <a:r>
              <a:t>Folien-Untertitel</a:t>
            </a:r>
          </a:p>
        </p:txBody>
      </p:sp>
      <p:sp>
        <p:nvSpPr>
          <p:cNvPr id="7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 name="Titel des Abschnitts"/>
          <p:cNvSpPr txBox="1">
            <a:spLocks noGrp="1"/>
          </p:cNvSpPr>
          <p:nvPr>
            <p:ph type="title" hasCustomPrompt="1"/>
          </p:nvPr>
        </p:nvSpPr>
        <p:spPr>
          <a:xfrm>
            <a:off x="1295400" y="5404408"/>
            <a:ext cx="21869400" cy="2881786"/>
          </a:xfrm>
          <a:prstGeom prst="rect">
            <a:avLst/>
          </a:prstGeom>
        </p:spPr>
        <p:txBody>
          <a:bodyPr anchor="ctr"/>
          <a:lstStyle>
            <a:lvl1pPr defTabSz="825500">
              <a:defRPr sz="10200" spc="-408"/>
            </a:lvl1pPr>
          </a:lstStyle>
          <a:p>
            <a:r>
              <a:t>Titel des Abschnitts</a:t>
            </a:r>
          </a:p>
        </p:txBody>
      </p:sp>
      <p:sp>
        <p:nvSpPr>
          <p:cNvPr id="7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bg>
      <p:bgPr>
        <a:solidFill>
          <a:srgbClr val="FFFFFF"/>
        </a:solidFill>
        <a:effectLst/>
      </p:bgPr>
    </p:bg>
    <p:spTree>
      <p:nvGrpSpPr>
        <p:cNvPr id="1" name=""/>
        <p:cNvGrpSpPr/>
        <p:nvPr/>
      </p:nvGrpSpPr>
      <p:grpSpPr>
        <a:xfrm>
          <a:off x="0" y="0"/>
          <a:ext cx="0" cy="0"/>
          <a:chOff x="0" y="0"/>
          <a:chExt cx="0" cy="0"/>
        </a:xfrm>
      </p:grpSpPr>
      <p:sp>
        <p:nvSpPr>
          <p:cNvPr id="85" name="Textebene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Autor und Datum</a:t>
            </a:r>
          </a:p>
          <a:p>
            <a:pPr lvl="1"/>
            <a:endParaRPr/>
          </a:p>
          <a:p>
            <a:pPr lvl="2"/>
            <a:endParaRPr/>
          </a:p>
          <a:p>
            <a:pPr lvl="3"/>
            <a:endParaRPr/>
          </a:p>
          <a:p>
            <a:pPr lvl="4"/>
            <a:endParaRPr/>
          </a:p>
        </p:txBody>
      </p:sp>
      <p:sp>
        <p:nvSpPr>
          <p:cNvPr id="86" name="Folien-Untertitel"/>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Folien-Untertitel </a:t>
            </a:r>
          </a:p>
        </p:txBody>
      </p:sp>
      <p:sp>
        <p:nvSpPr>
          <p:cNvPr id="87"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88" name="Rechteck"/>
          <p:cNvSpPr/>
          <p:nvPr/>
        </p:nvSpPr>
        <p:spPr>
          <a:xfrm>
            <a:off x="0" y="990550"/>
            <a:ext cx="24384000" cy="279401"/>
          </a:xfrm>
          <a:prstGeom prst="rect">
            <a:avLst/>
          </a:prstGeom>
          <a:solidFill>
            <a:srgbClr val="9EBE45"/>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89" name="Folientitel"/>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Folientitel</a:t>
            </a:r>
          </a:p>
        </p:txBody>
      </p:sp>
      <p:sp>
        <p:nvSpPr>
          <p:cNvPr id="9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97" name="Textebene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Autor und Datum</a:t>
            </a:r>
          </a:p>
          <a:p>
            <a:pPr lvl="1"/>
            <a:endParaRPr/>
          </a:p>
          <a:p>
            <a:pPr lvl="2"/>
            <a:endParaRPr/>
          </a:p>
          <a:p>
            <a:pPr lvl="3"/>
            <a:endParaRPr/>
          </a:p>
          <a:p>
            <a:pPr lvl="4"/>
            <a:endParaRPr/>
          </a:p>
        </p:txBody>
      </p:sp>
      <p:sp>
        <p:nvSpPr>
          <p:cNvPr id="98" name="Agenda-Untertitel"/>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Agenda-Untertitel</a:t>
            </a:r>
          </a:p>
        </p:txBody>
      </p:sp>
      <p:sp>
        <p:nvSpPr>
          <p:cNvPr id="99" name="Textebene 1…"/>
          <p:cNvSpPr txBox="1">
            <a:spLocks noGrp="1"/>
          </p:cNvSpPr>
          <p:nvPr>
            <p:ph type="body" idx="22" hasCustomPrompt="1"/>
          </p:nvPr>
        </p:nvSpPr>
        <p:spPr>
          <a:xfrm>
            <a:off x="1295400" y="5118100"/>
            <a:ext cx="21869400" cy="7137400"/>
          </a:xfrm>
          <a:prstGeom prst="rect">
            <a:avLst/>
          </a:prstGeom>
        </p:spPr>
        <p:txBody>
          <a:bodyPr/>
          <a:lstStyle>
            <a:lvl1pPr defTabSz="825500">
              <a:spcBef>
                <a:spcPts val="3200"/>
              </a:spcBef>
              <a:defRPr sz="5400" b="1" u="sng" cap="none" spc="-100">
                <a:latin typeface="Avenir Next Regular"/>
                <a:ea typeface="Avenir Next Regular"/>
                <a:cs typeface="Avenir Next Regular"/>
                <a:sym typeface="Avenir Next Regular"/>
              </a:defRPr>
            </a:lvl1pPr>
          </a:lstStyle>
          <a:p>
            <a:r>
              <a:t>Agendathemen</a:t>
            </a:r>
          </a:p>
        </p:txBody>
      </p:sp>
      <p:sp>
        <p:nvSpPr>
          <p:cNvPr id="100" name="Rechteck"/>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01" name="Rechteck"/>
          <p:cNvSpPr/>
          <p:nvPr/>
        </p:nvSpPr>
        <p:spPr>
          <a:xfrm>
            <a:off x="0" y="990550"/>
            <a:ext cx="24384000" cy="279401"/>
          </a:xfrm>
          <a:prstGeom prst="rect">
            <a:avLst/>
          </a:prstGeom>
          <a:solidFill>
            <a:srgbClr val="9DBC44"/>
          </a:solidFill>
          <a:ln w="12700">
            <a:miter lim="400000"/>
          </a:ln>
        </p:spPr>
        <p:txBody>
          <a:bodyPr lIns="50800" tIns="50800" rIns="50800" bIns="50800" anchor="ctr"/>
          <a:lstStyle/>
          <a:p>
            <a:pPr>
              <a:lnSpc>
                <a:spcPct val="100000"/>
              </a:lnSpc>
              <a:spcBef>
                <a:spcPts val="3300"/>
              </a:spcBef>
              <a:tabLst/>
              <a:defRPr sz="2200" spc="-44">
                <a:latin typeface="Avenir Next Demi Bold"/>
                <a:ea typeface="Avenir Next Demi Bold"/>
                <a:cs typeface="Avenir Next Demi Bold"/>
                <a:sym typeface="Avenir Next Demi Bold"/>
              </a:defRPr>
            </a:pPr>
            <a:endParaRPr/>
          </a:p>
        </p:txBody>
      </p:sp>
      <p:sp>
        <p:nvSpPr>
          <p:cNvPr id="102" name="Agenda-Titel"/>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Agenda-Titel</a:t>
            </a:r>
          </a:p>
        </p:txBody>
      </p:sp>
      <p:sp>
        <p:nvSpPr>
          <p:cNvPr id="10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Titel der Präsentation"/>
          <p:cNvSpPr txBox="1">
            <a:spLocks noGrp="1"/>
          </p:cNvSpPr>
          <p:nvPr>
            <p:ph type="title" hasCustomPrompt="1"/>
          </p:nvPr>
        </p:nvSpPr>
        <p:spPr>
          <a:xfrm>
            <a:off x="1298349" y="4384675"/>
            <a:ext cx="21869402" cy="469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Titel der Präsentation</a:t>
            </a:r>
          </a:p>
        </p:txBody>
      </p:sp>
      <p:sp>
        <p:nvSpPr>
          <p:cNvPr id="3" name="Textebene 1…"/>
          <p:cNvSpPr txBox="1">
            <a:spLocks noGrp="1"/>
          </p:cNvSpPr>
          <p:nvPr>
            <p:ph type="body" idx="1" hasCustomPrompt="1"/>
          </p:nvPr>
        </p:nvSpPr>
        <p:spPr>
          <a:xfrm>
            <a:off x="1298349" y="9268776"/>
            <a:ext cx="21869402" cy="140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Präsentationsuntertitel </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22788372" y="12964160"/>
            <a:ext cx="379477" cy="419101"/>
          </a:xfrm>
          <a:prstGeom prst="rect">
            <a:avLst/>
          </a:prstGeom>
          <a:ln w="12700">
            <a:miter lim="400000"/>
          </a:ln>
        </p:spPr>
        <p:txBody>
          <a:bodyPr wrap="none" lIns="50800" tIns="50800" rIns="50800" bIns="50800" anchor="b">
            <a:spAutoFit/>
          </a:bodyPr>
          <a:lstStyle>
            <a:lvl1pPr defTabSz="3428913">
              <a:lnSpc>
                <a:spcPct val="100000"/>
              </a:lnSpc>
              <a:spcBef>
                <a:spcPts val="0"/>
              </a:spcBef>
              <a:tabLst/>
              <a:defRPr sz="1800" spc="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1pPr>
      <a:lvl2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2pPr>
      <a:lvl3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3pPr>
      <a:lvl4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4pPr>
      <a:lvl5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5pPr>
      <a:lvl6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6pPr>
      <a:lvl7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7pPr>
      <a:lvl8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8pPr>
      <a:lvl9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9pPr>
    </p:titleStyle>
    <p:bodyStyle>
      <a:lvl1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1pPr>
      <a:lvl2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2pPr>
      <a:lvl3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3pPr>
      <a:lvl4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4pPr>
      <a:lvl5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5pPr>
      <a:lvl6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6pPr>
      <a:lvl7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7pPr>
      <a:lvl8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8pPr>
      <a:lvl9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9pPr>
    </p:bodyStyle>
    <p:otherStyle>
      <a:lvl1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1pPr>
      <a:lvl2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2pPr>
      <a:lvl3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3pPr>
      <a:lvl4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4pPr>
      <a:lvl5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5pPr>
      <a:lvl6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6pPr>
      <a:lvl7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7pPr>
      <a:lvl8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8pPr>
      <a:lvl9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latein-unterrichten.de/fileadmin/content/SONSTIGES/Latein_lernen.pdf"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hyperlink" Target="https://t1p.de/Latein202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1p.de/Latein2025"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7" name="titelblild-latein-inklusive-webseite-neu.jpg__1920x920_q90_crop_subject_location-960,462_subsampling-2_upscale.jpg" descr="titelblild-latein-inklusive-webseite-neu.jpg__1920x920_q90_crop_subject_location-960,462_subsampling-2_upscale.jpg"/>
          <p:cNvPicPr>
            <a:picLocks noChangeAspect="1"/>
          </p:cNvPicPr>
          <p:nvPr/>
        </p:nvPicPr>
        <p:blipFill>
          <a:blip r:embed="rId2"/>
          <a:srcRect r="42226"/>
          <a:stretch>
            <a:fillRect/>
          </a:stretch>
        </p:blipFill>
        <p:spPr>
          <a:xfrm>
            <a:off x="-103084" y="-9922"/>
            <a:ext cx="16561614" cy="13735954"/>
          </a:xfrm>
          <a:prstGeom prst="rect">
            <a:avLst/>
          </a:prstGeom>
          <a:ln w="12700">
            <a:miter lim="400000"/>
          </a:ln>
        </p:spPr>
      </p:pic>
      <p:sp>
        <p:nvSpPr>
          <p:cNvPr id="168" name="https://www.stiftung-kloster-dalheim.lwl.org/media/filer_public_thumbnails/filer_public/94/eb/94eb06da-edd0-4537-931f-43531038be77/titelblild-latein-inklusive-webseite-neu.jpg__1920x920_q90_crop_subject_location-960,462_subsampling-2_upscale.jpg"/>
          <p:cNvSpPr txBox="1"/>
          <p:nvPr/>
        </p:nvSpPr>
        <p:spPr>
          <a:xfrm>
            <a:off x="17089967" y="282479"/>
            <a:ext cx="6988303" cy="20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 spc="-6">
                <a:solidFill>
                  <a:srgbClr val="FFFFFF"/>
                </a:solidFill>
                <a:latin typeface="Avenir Next Condensed Regular"/>
                <a:ea typeface="Avenir Next Condensed Regular"/>
                <a:cs typeface="Avenir Next Condensed Regular"/>
                <a:sym typeface="Avenir Next Condensed Regular"/>
              </a:defRPr>
            </a:lvl1pPr>
          </a:lstStyle>
          <a:p>
            <a:r>
              <a:t>https://www.stiftung-kloster-dalheim.lwl.org/media/filer_public_thumbnails/filer_public/94/eb/94eb06da-edd0-4537-931f-43531038be77/titelblild-latein-inklusive-webseite-neu.jpg__1920x920_q90_crop_subject_location-960,462_subsampling-2_upscale.jpg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223"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24" name="Weil Lateinunterricht zur Lektüre literarischer Werke von hoher künstlerischer und gedanklicher Kraft führt.   In ihnen begegnen die Heranwachsenden in für sie geeigneter Form Fragen der Politik, des Rechts, der Philosophie und Religion."/>
          <p:cNvSpPr txBox="1">
            <a:spLocks noGrp="1"/>
          </p:cNvSpPr>
          <p:nvPr>
            <p:ph type="body" idx="1"/>
          </p:nvPr>
        </p:nvSpPr>
        <p:spPr>
          <a:xfrm>
            <a:off x="1295399" y="3947067"/>
            <a:ext cx="19075966" cy="8460833"/>
          </a:xfrm>
          <a:prstGeom prst="rect">
            <a:avLst/>
          </a:prstGeom>
        </p:spPr>
        <p:txBody>
          <a:bodyPr/>
          <a:lstStyle/>
          <a:p>
            <a:pPr algn="just" defTabSz="584200">
              <a:lnSpc>
                <a:spcPts val="9000"/>
              </a:lnSpc>
              <a:spcBef>
                <a:spcPts val="3300"/>
              </a:spcBef>
              <a:defRPr sz="6000" cap="none" spc="0">
                <a:latin typeface="Avenir Next Demi Bold"/>
                <a:ea typeface="Avenir Next Demi Bold"/>
                <a:cs typeface="Avenir Next Demi Bold"/>
                <a:sym typeface="Avenir Next Demi Bold"/>
              </a:defRPr>
            </a:pPr>
            <a:r>
              <a:t>Weil Lateinunterricht zur </a:t>
            </a:r>
            <a:r>
              <a:rPr u="sng"/>
              <a:t>Lektüre literarischer Werke </a:t>
            </a:r>
            <a:r>
              <a:t>von hoher künstlerischer und gedanklicher Kraft führt. </a:t>
            </a:r>
            <a:br/>
            <a:br/>
            <a:r>
              <a:t>In ihnen begegnen die Heranwachsenden in für sie geeigneter Form </a:t>
            </a:r>
            <a:r>
              <a:rPr u="sng"/>
              <a:t>Fragen der Politik, des Rechts, der Philosophie und Religion. </a:t>
            </a:r>
          </a:p>
        </p:txBody>
      </p:sp>
      <p:sp>
        <p:nvSpPr>
          <p:cNvPr id="225"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26"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22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30"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31"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grpSp>
        <p:nvGrpSpPr>
          <p:cNvPr id="234" name="Warum?"/>
          <p:cNvGrpSpPr/>
          <p:nvPr/>
        </p:nvGrpSpPr>
        <p:grpSpPr>
          <a:xfrm>
            <a:off x="6649398" y="5604037"/>
            <a:ext cx="8247780" cy="5146895"/>
            <a:chOff x="106053" y="0"/>
            <a:chExt cx="8247778" cy="5146894"/>
          </a:xfrm>
        </p:grpSpPr>
        <p:sp>
          <p:nvSpPr>
            <p:cNvPr id="232" name="Stern"/>
            <p:cNvSpPr/>
            <p:nvPr/>
          </p:nvSpPr>
          <p:spPr>
            <a:xfrm>
              <a:off x="106053" y="0"/>
              <a:ext cx="8247780" cy="5146895"/>
            </a:xfrm>
            <a:prstGeom prst="star7">
              <a:avLst>
                <a:gd name="adj" fmla="val 19100"/>
                <a:gd name="hf" fmla="val 102572"/>
                <a:gd name="vf" fmla="val 105210"/>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6000" spc="-119">
                  <a:latin typeface="Avenir Next Demi Bold"/>
                  <a:ea typeface="Avenir Next Demi Bold"/>
                  <a:cs typeface="Avenir Next Demi Bold"/>
                  <a:sym typeface="Avenir Next Demi Bold"/>
                </a:defRPr>
              </a:pPr>
              <a:endParaRPr/>
            </a:p>
          </p:txBody>
        </p:sp>
        <p:sp>
          <p:nvSpPr>
            <p:cNvPr id="233" name="Warum?"/>
            <p:cNvSpPr txBox="1"/>
            <p:nvPr/>
          </p:nvSpPr>
          <p:spPr>
            <a:xfrm>
              <a:off x="2966627" y="2094128"/>
              <a:ext cx="2526631" cy="939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800" spc="-119">
                  <a:latin typeface="Avenir Next Demi Bold"/>
                  <a:ea typeface="Avenir Next Demi Bold"/>
                  <a:cs typeface="Avenir Next Demi Bold"/>
                  <a:sym typeface="Avenir Next Demi Bold"/>
                </a:defRPr>
              </a:lvl1pPr>
            </a:lstStyle>
            <a:p>
              <a:r>
                <a:t>Warum?</a:t>
              </a:r>
            </a:p>
          </p:txBody>
        </p:sp>
      </p:grpSp>
      <p:grpSp>
        <p:nvGrpSpPr>
          <p:cNvPr id="237" name="Nachdenken über Sprache"/>
          <p:cNvGrpSpPr/>
          <p:nvPr/>
        </p:nvGrpSpPr>
        <p:grpSpPr>
          <a:xfrm>
            <a:off x="8184205" y="3226386"/>
            <a:ext cx="5080002" cy="2101736"/>
            <a:chOff x="0" y="0"/>
            <a:chExt cx="5080001" cy="2101735"/>
          </a:xfrm>
        </p:grpSpPr>
        <p:sp>
          <p:nvSpPr>
            <p:cNvPr id="235" name="Abgerundetes Rechteck"/>
            <p:cNvSpPr/>
            <p:nvPr/>
          </p:nvSpPr>
          <p:spPr>
            <a:xfrm>
              <a:off x="0" y="0"/>
              <a:ext cx="5080002" cy="2101736"/>
            </a:xfrm>
            <a:prstGeom prst="roundRect">
              <a:avLst>
                <a:gd name="adj" fmla="val 9064"/>
              </a:avLst>
            </a:prstGeom>
            <a:solidFill>
              <a:srgbClr val="95C02C"/>
            </a:solidFill>
            <a:ln w="76200" cap="flat">
              <a:solidFill>
                <a:srgbClr val="000000"/>
              </a:solidFill>
              <a:prstDash val="solid"/>
              <a:miter lim="400000"/>
            </a:ln>
            <a:effectLst/>
          </p:spPr>
          <p:txBody>
            <a:bodyPr wrap="square" lIns="50800" tIns="50800" rIns="50800" bIns="50800" numCol="1" anchor="ctr">
              <a:noAutofit/>
            </a:bodyPr>
            <a:lstStyle/>
            <a:p>
              <a:pPr>
                <a:lnSpc>
                  <a:spcPct val="100000"/>
                </a:lnSpc>
                <a:spcBef>
                  <a:spcPts val="0"/>
                </a:spcBef>
                <a:tabLst/>
                <a:defRPr sz="4000" spc="-79">
                  <a:latin typeface="Avenir Next Demi Bold"/>
                  <a:ea typeface="Avenir Next Demi Bold"/>
                  <a:cs typeface="Avenir Next Demi Bold"/>
                  <a:sym typeface="Avenir Next Demi Bold"/>
                </a:defRPr>
              </a:pPr>
              <a:endParaRPr/>
            </a:p>
          </p:txBody>
        </p:sp>
        <p:sp>
          <p:nvSpPr>
            <p:cNvPr id="236" name="Nachdenken über Sprache"/>
            <p:cNvSpPr txBox="1"/>
            <p:nvPr/>
          </p:nvSpPr>
          <p:spPr>
            <a:xfrm>
              <a:off x="93895" y="301567"/>
              <a:ext cx="4892211"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000" spc="-79">
                  <a:latin typeface="Avenir Next Demi Bold"/>
                  <a:ea typeface="Avenir Next Demi Bold"/>
                  <a:cs typeface="Avenir Next Demi Bold"/>
                  <a:sym typeface="Avenir Next Demi Bold"/>
                </a:defRPr>
              </a:lvl1pPr>
            </a:lstStyle>
            <a:p>
              <a:r>
                <a:t>Nachdenken über Sprache</a:t>
              </a:r>
            </a:p>
          </p:txBody>
        </p:sp>
      </p:grpSp>
      <p:grpSp>
        <p:nvGrpSpPr>
          <p:cNvPr id="240" name="Stärkung des Deutschen"/>
          <p:cNvGrpSpPr/>
          <p:nvPr/>
        </p:nvGrpSpPr>
        <p:grpSpPr>
          <a:xfrm>
            <a:off x="14323739" y="5060350"/>
            <a:ext cx="5080002" cy="2279153"/>
            <a:chOff x="0" y="0"/>
            <a:chExt cx="5080001" cy="2279151"/>
          </a:xfrm>
        </p:grpSpPr>
        <p:sp>
          <p:nvSpPr>
            <p:cNvPr id="238" name="Abgerundetes Rechteck"/>
            <p:cNvSpPr/>
            <p:nvPr/>
          </p:nvSpPr>
          <p:spPr>
            <a:xfrm>
              <a:off x="0" y="0"/>
              <a:ext cx="5080002" cy="2279152"/>
            </a:xfrm>
            <a:prstGeom prst="roundRect">
              <a:avLst>
                <a:gd name="adj" fmla="val 8358"/>
              </a:avLst>
            </a:prstGeom>
            <a:solidFill>
              <a:srgbClr val="95C02C"/>
            </a:solidFill>
            <a:ln w="76200" cap="flat">
              <a:solidFill>
                <a:srgbClr val="000000"/>
              </a:solidFill>
              <a:prstDash val="solid"/>
              <a:miter lim="400000"/>
            </a:ln>
            <a:effectLst/>
          </p:spPr>
          <p:txBody>
            <a:bodyPr wrap="square" lIns="50800" tIns="50800" rIns="50800" bIns="50800" numCol="1" anchor="ctr">
              <a:noAutofit/>
            </a:bodyPr>
            <a:lstStyle/>
            <a:p>
              <a:pPr>
                <a:lnSpc>
                  <a:spcPct val="100000"/>
                </a:lnSpc>
                <a:spcBef>
                  <a:spcPts val="0"/>
                </a:spcBef>
                <a:tabLst/>
                <a:defRPr sz="4000" spc="-79">
                  <a:latin typeface="Avenir Next Demi Bold"/>
                  <a:ea typeface="Avenir Next Demi Bold"/>
                  <a:cs typeface="Avenir Next Demi Bold"/>
                  <a:sym typeface="Avenir Next Demi Bold"/>
                </a:defRPr>
              </a:pPr>
              <a:endParaRPr/>
            </a:p>
          </p:txBody>
        </p:sp>
        <p:sp>
          <p:nvSpPr>
            <p:cNvPr id="239" name="Stärkung des Deutschen"/>
            <p:cNvSpPr txBox="1"/>
            <p:nvPr/>
          </p:nvSpPr>
          <p:spPr>
            <a:xfrm>
              <a:off x="93893" y="390275"/>
              <a:ext cx="4892215"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000" spc="-79">
                  <a:latin typeface="Avenir Next Demi Bold"/>
                  <a:ea typeface="Avenir Next Demi Bold"/>
                  <a:cs typeface="Avenir Next Demi Bold"/>
                  <a:sym typeface="Avenir Next Demi Bold"/>
                </a:defRPr>
              </a:lvl1pPr>
            </a:lstStyle>
            <a:p>
              <a:r>
                <a:t>Stärkung des Deutschen</a:t>
              </a:r>
            </a:p>
          </p:txBody>
        </p:sp>
      </p:grpSp>
      <p:grpSp>
        <p:nvGrpSpPr>
          <p:cNvPr id="243" name="Geschichtliches Bewusstsein"/>
          <p:cNvGrpSpPr/>
          <p:nvPr/>
        </p:nvGrpSpPr>
        <p:grpSpPr>
          <a:xfrm>
            <a:off x="15212034" y="8697903"/>
            <a:ext cx="5080002" cy="1270002"/>
            <a:chOff x="0" y="0"/>
            <a:chExt cx="5080001" cy="1270000"/>
          </a:xfrm>
        </p:grpSpPr>
        <p:sp>
          <p:nvSpPr>
            <p:cNvPr id="241" name="Abgerundetes Rechteck"/>
            <p:cNvSpPr/>
            <p:nvPr/>
          </p:nvSpPr>
          <p:spPr>
            <a:xfrm>
              <a:off x="0" y="0"/>
              <a:ext cx="5080002" cy="1270001"/>
            </a:xfrm>
            <a:prstGeom prst="roundRect">
              <a:avLst>
                <a:gd name="adj" fmla="val 15000"/>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3000" spc="-58">
                  <a:latin typeface="Avenir Next Demi Bold"/>
                  <a:ea typeface="Avenir Next Demi Bold"/>
                  <a:cs typeface="Avenir Next Demi Bold"/>
                  <a:sym typeface="Avenir Next Demi Bold"/>
                </a:defRPr>
              </a:pPr>
              <a:endParaRPr/>
            </a:p>
          </p:txBody>
        </p:sp>
        <p:sp>
          <p:nvSpPr>
            <p:cNvPr id="242" name="Geschichtliches Bewusstsein"/>
            <p:cNvSpPr txBox="1"/>
            <p:nvPr/>
          </p:nvSpPr>
          <p:spPr>
            <a:xfrm>
              <a:off x="55795" y="323850"/>
              <a:ext cx="4968411" cy="622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3000" spc="-58">
                  <a:latin typeface="Avenir Next Demi Bold"/>
                  <a:ea typeface="Avenir Next Demi Bold"/>
                  <a:cs typeface="Avenir Next Demi Bold"/>
                  <a:sym typeface="Avenir Next Demi Bold"/>
                </a:defRPr>
              </a:lvl1pPr>
            </a:lstStyle>
            <a:p>
              <a:r>
                <a:t>Geschichtliches Bewusstsein</a:t>
              </a:r>
            </a:p>
          </p:txBody>
        </p:sp>
      </p:grpSp>
      <p:grpSp>
        <p:nvGrpSpPr>
          <p:cNvPr id="246" name="Genauigkeit, Kritikfähigkeit und Konzentration"/>
          <p:cNvGrpSpPr/>
          <p:nvPr/>
        </p:nvGrpSpPr>
        <p:grpSpPr>
          <a:xfrm>
            <a:off x="12541819" y="11026847"/>
            <a:ext cx="5080002" cy="2279415"/>
            <a:chOff x="0" y="0"/>
            <a:chExt cx="5080001" cy="2279413"/>
          </a:xfrm>
        </p:grpSpPr>
        <p:sp>
          <p:nvSpPr>
            <p:cNvPr id="244" name="Abgerundetes Rechteck"/>
            <p:cNvSpPr/>
            <p:nvPr/>
          </p:nvSpPr>
          <p:spPr>
            <a:xfrm>
              <a:off x="0" y="0"/>
              <a:ext cx="5080002" cy="2279414"/>
            </a:xfrm>
            <a:prstGeom prst="roundRect">
              <a:avLst>
                <a:gd name="adj" fmla="val 8357"/>
              </a:avLst>
            </a:prstGeom>
            <a:solidFill>
              <a:srgbClr val="95C02C"/>
            </a:solidFill>
            <a:ln w="76200" cap="flat">
              <a:solidFill>
                <a:srgbClr val="000000"/>
              </a:solidFill>
              <a:prstDash val="solid"/>
              <a:miter lim="400000"/>
            </a:ln>
            <a:effectLst/>
          </p:spPr>
          <p:txBody>
            <a:bodyPr wrap="square" lIns="50800" tIns="50800" rIns="50800" bIns="50800" numCol="1" anchor="ctr">
              <a:noAutofit/>
            </a:bodyPr>
            <a:lstStyle/>
            <a:p>
              <a:pPr>
                <a:lnSpc>
                  <a:spcPct val="100000"/>
                </a:lnSpc>
                <a:spcBef>
                  <a:spcPts val="0"/>
                </a:spcBef>
                <a:tabLst/>
                <a:defRPr sz="4000" spc="-79">
                  <a:latin typeface="Avenir Next Demi Bold"/>
                  <a:ea typeface="Avenir Next Demi Bold"/>
                  <a:cs typeface="Avenir Next Demi Bold"/>
                  <a:sym typeface="Avenir Next Demi Bold"/>
                </a:defRPr>
              </a:pPr>
              <a:endParaRPr/>
            </a:p>
          </p:txBody>
        </p:sp>
        <p:sp>
          <p:nvSpPr>
            <p:cNvPr id="245" name="Genauigkeit, Kritikfähigkeit und Konzentration"/>
            <p:cNvSpPr txBox="1"/>
            <p:nvPr/>
          </p:nvSpPr>
          <p:spPr>
            <a:xfrm>
              <a:off x="93893" y="41157"/>
              <a:ext cx="4892215" cy="219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000" spc="-79">
                  <a:latin typeface="Avenir Next Demi Bold"/>
                  <a:ea typeface="Avenir Next Demi Bold"/>
                  <a:cs typeface="Avenir Next Demi Bold"/>
                  <a:sym typeface="Avenir Next Demi Bold"/>
                </a:defRPr>
              </a:lvl1pPr>
            </a:lstStyle>
            <a:p>
              <a:r>
                <a:t>Genauigkeit, Kritikfähigkeit und Konzentration</a:t>
              </a:r>
            </a:p>
          </p:txBody>
        </p:sp>
      </p:grpSp>
      <p:grpSp>
        <p:nvGrpSpPr>
          <p:cNvPr id="249" name="Grundlagen für Politik, Philosophie, Religion"/>
          <p:cNvGrpSpPr/>
          <p:nvPr/>
        </p:nvGrpSpPr>
        <p:grpSpPr>
          <a:xfrm>
            <a:off x="4476750" y="11026847"/>
            <a:ext cx="5080000" cy="1270002"/>
            <a:chOff x="0" y="0"/>
            <a:chExt cx="5080000" cy="1270000"/>
          </a:xfrm>
        </p:grpSpPr>
        <p:sp>
          <p:nvSpPr>
            <p:cNvPr id="247" name="Abgerundetes Rechteck"/>
            <p:cNvSpPr/>
            <p:nvPr/>
          </p:nvSpPr>
          <p:spPr>
            <a:xfrm>
              <a:off x="0" y="0"/>
              <a:ext cx="5080000" cy="1270001"/>
            </a:xfrm>
            <a:prstGeom prst="roundRect">
              <a:avLst>
                <a:gd name="adj" fmla="val 15000"/>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3000" spc="-58">
                  <a:latin typeface="Avenir Next Demi Bold"/>
                  <a:ea typeface="Avenir Next Demi Bold"/>
                  <a:cs typeface="Avenir Next Demi Bold"/>
                  <a:sym typeface="Avenir Next Demi Bold"/>
                </a:defRPr>
              </a:pPr>
              <a:endParaRPr/>
            </a:p>
          </p:txBody>
        </p:sp>
        <p:sp>
          <p:nvSpPr>
            <p:cNvPr id="248" name="Grundlagen für Politik, Philosophie, Religion"/>
            <p:cNvSpPr txBox="1"/>
            <p:nvPr/>
          </p:nvSpPr>
          <p:spPr>
            <a:xfrm>
              <a:off x="55796" y="63500"/>
              <a:ext cx="4968408" cy="1143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3000" spc="-58">
                  <a:latin typeface="Avenir Next Demi Bold"/>
                  <a:ea typeface="Avenir Next Demi Bold"/>
                  <a:cs typeface="Avenir Next Demi Bold"/>
                  <a:sym typeface="Avenir Next Demi Bold"/>
                </a:defRPr>
              </a:lvl1pPr>
            </a:lstStyle>
            <a:p>
              <a:r>
                <a:t>Grundlagen für Politik, Philosophie, Religion</a:t>
              </a:r>
            </a:p>
          </p:txBody>
        </p:sp>
      </p:grpSp>
      <p:grpSp>
        <p:nvGrpSpPr>
          <p:cNvPr id="252" name="Wissenschaftspropädeutik"/>
          <p:cNvGrpSpPr/>
          <p:nvPr/>
        </p:nvGrpSpPr>
        <p:grpSpPr>
          <a:xfrm>
            <a:off x="1254542" y="8697903"/>
            <a:ext cx="5080002" cy="1270002"/>
            <a:chOff x="0" y="0"/>
            <a:chExt cx="5080001" cy="1270000"/>
          </a:xfrm>
        </p:grpSpPr>
        <p:sp>
          <p:nvSpPr>
            <p:cNvPr id="250" name="Abgerundetes Rechteck"/>
            <p:cNvSpPr/>
            <p:nvPr/>
          </p:nvSpPr>
          <p:spPr>
            <a:xfrm>
              <a:off x="0" y="0"/>
              <a:ext cx="5080002" cy="1270001"/>
            </a:xfrm>
            <a:prstGeom prst="roundRect">
              <a:avLst>
                <a:gd name="adj" fmla="val 15000"/>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3000" spc="-58">
                  <a:latin typeface="Avenir Next Demi Bold"/>
                  <a:ea typeface="Avenir Next Demi Bold"/>
                  <a:cs typeface="Avenir Next Demi Bold"/>
                  <a:sym typeface="Avenir Next Demi Bold"/>
                </a:defRPr>
              </a:pPr>
              <a:endParaRPr/>
            </a:p>
          </p:txBody>
        </p:sp>
        <p:sp>
          <p:nvSpPr>
            <p:cNvPr id="251" name="Wissenschaftspropädeutik"/>
            <p:cNvSpPr txBox="1"/>
            <p:nvPr/>
          </p:nvSpPr>
          <p:spPr>
            <a:xfrm>
              <a:off x="55795" y="323850"/>
              <a:ext cx="4968411" cy="622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3000" spc="-58">
                  <a:latin typeface="Avenir Next Demi Bold"/>
                  <a:ea typeface="Avenir Next Demi Bold"/>
                  <a:cs typeface="Avenir Next Demi Bold"/>
                  <a:sym typeface="Avenir Next Demi Bold"/>
                </a:defRPr>
              </a:lvl1pPr>
            </a:lstStyle>
            <a:p>
              <a:r>
                <a:t>Wissenschaftspropädeutik</a:t>
              </a:r>
            </a:p>
          </p:txBody>
        </p:sp>
      </p:grpSp>
      <p:grpSp>
        <p:nvGrpSpPr>
          <p:cNvPr id="255" name="Kunst &amp; Kultur"/>
          <p:cNvGrpSpPr/>
          <p:nvPr/>
        </p:nvGrpSpPr>
        <p:grpSpPr>
          <a:xfrm>
            <a:off x="1901053" y="5918067"/>
            <a:ext cx="5080003" cy="1270002"/>
            <a:chOff x="0" y="0"/>
            <a:chExt cx="5080001" cy="1270000"/>
          </a:xfrm>
        </p:grpSpPr>
        <p:sp>
          <p:nvSpPr>
            <p:cNvPr id="253" name="Abgerundetes Rechteck"/>
            <p:cNvSpPr/>
            <p:nvPr/>
          </p:nvSpPr>
          <p:spPr>
            <a:xfrm>
              <a:off x="0" y="0"/>
              <a:ext cx="5080002" cy="1270001"/>
            </a:xfrm>
            <a:prstGeom prst="roundRect">
              <a:avLst>
                <a:gd name="adj" fmla="val 15000"/>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3000" spc="-58">
                  <a:latin typeface="Avenir Next Demi Bold"/>
                  <a:ea typeface="Avenir Next Demi Bold"/>
                  <a:cs typeface="Avenir Next Demi Bold"/>
                  <a:sym typeface="Avenir Next Demi Bold"/>
                </a:defRPr>
              </a:pPr>
              <a:endParaRPr/>
            </a:p>
          </p:txBody>
        </p:sp>
        <p:sp>
          <p:nvSpPr>
            <p:cNvPr id="254" name="Kunst &amp; Kultur"/>
            <p:cNvSpPr txBox="1"/>
            <p:nvPr/>
          </p:nvSpPr>
          <p:spPr>
            <a:xfrm>
              <a:off x="55795" y="323850"/>
              <a:ext cx="4968411" cy="622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3000" spc="-58">
                  <a:latin typeface="Avenir Next Demi Bold"/>
                  <a:ea typeface="Avenir Next Demi Bold"/>
                  <a:cs typeface="Avenir Next Demi Bold"/>
                  <a:sym typeface="Avenir Next Demi Bold"/>
                </a:defRPr>
              </a:lvl1pPr>
            </a:lstStyle>
            <a:p>
              <a:r>
                <a:t>Kunst &amp; Kultur</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58" name="Privates und öffentliches Leben…"/>
          <p:cNvSpPr txBox="1">
            <a:spLocks noGrp="1"/>
          </p:cNvSpPr>
          <p:nvPr>
            <p:ph type="body" idx="1"/>
          </p:nvPr>
        </p:nvSpPr>
        <p:spPr>
          <a:xfrm>
            <a:off x="1295400" y="3947067"/>
            <a:ext cx="21869400" cy="8460833"/>
          </a:xfrm>
          <a:prstGeom prst="rect">
            <a:avLst/>
          </a:prstGeom>
        </p:spPr>
        <p:txBody>
          <a:bodyPr/>
          <a:lstStyle/>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Privates und öffentliches Leben</a:t>
            </a:r>
          </a:p>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Gesellschaft</a:t>
            </a:r>
          </a:p>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Staat und Politik</a:t>
            </a:r>
          </a:p>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Mythos und Religion</a:t>
            </a:r>
          </a:p>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Philosophie</a:t>
            </a:r>
          </a:p>
          <a:p>
            <a:pPr marL="1178813" indent="-1178813" defTabSz="531622">
              <a:lnSpc>
                <a:spcPts val="8100"/>
              </a:lnSpc>
              <a:spcBef>
                <a:spcPts val="3000"/>
              </a:spcBef>
              <a:buClr>
                <a:srgbClr val="000000"/>
              </a:buClr>
              <a:buSzPct val="100000"/>
              <a:buChar char="•"/>
              <a:defRPr sz="7200" cap="none" spc="0">
                <a:latin typeface="Avenir Next Demi Bold"/>
                <a:ea typeface="Avenir Next Demi Bold"/>
                <a:cs typeface="Avenir Next Demi Bold"/>
                <a:sym typeface="Avenir Next Demi Bold"/>
              </a:defRPr>
            </a:pPr>
            <a:r>
              <a:t>Literatur</a:t>
            </a:r>
          </a:p>
        </p:txBody>
      </p:sp>
      <p:sp>
        <p:nvSpPr>
          <p:cNvPr id="25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60"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63" name="Privates und öffentliches Leben…"/>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Privates und öffentliches Leben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Weltstadt Rom</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Landleben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Provinzen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Alltag und Freizeit</a:t>
            </a:r>
          </a:p>
        </p:txBody>
      </p:sp>
      <p:sp>
        <p:nvSpPr>
          <p:cNvPr id="264"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65"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68" name="Gesellschaft…"/>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Gesellschaft</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römische Familie</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Sklaverei</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Stände</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soziale Spannungen</a:t>
            </a:r>
          </a:p>
        </p:txBody>
      </p:sp>
      <p:sp>
        <p:nvSpPr>
          <p:cNvPr id="26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70"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73" name="Staat und Politik…"/>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Staat und Politik</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Frühgeschichte</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Republik</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Republik und Prinzipat</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Herrschaftsanspruch und Expansion</a:t>
            </a:r>
          </a:p>
        </p:txBody>
      </p:sp>
      <p:sp>
        <p:nvSpPr>
          <p:cNvPr id="274"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75"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78" name="Mythos und Religion…"/>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Mythos und Religion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griechisch-römische Mythen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Frauen- und Männergestalten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Göttervorstellungen</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Götterverehrung</a:t>
            </a:r>
          </a:p>
        </p:txBody>
      </p:sp>
      <p:sp>
        <p:nvSpPr>
          <p:cNvPr id="27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80"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83" name="Philosophie…"/>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Philosophie</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Grundzüge der Stoa</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Grundzüge des Epikureismus</a:t>
            </a:r>
          </a:p>
        </p:txBody>
      </p:sp>
      <p:sp>
        <p:nvSpPr>
          <p:cNvPr id="284"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85"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88" name="Literatur…"/>
          <p:cNvSpPr txBox="1">
            <a:spLocks noGrp="1"/>
          </p:cNvSpPr>
          <p:nvPr>
            <p:ph type="body" idx="1"/>
          </p:nvPr>
        </p:nvSpPr>
        <p:spPr>
          <a:xfrm>
            <a:off x="1295400" y="3947067"/>
            <a:ext cx="21869400"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Literatur</a:t>
            </a:r>
          </a:p>
          <a:p>
            <a:pPr marL="1943100" lvl="1"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zentrale Autoren und Werke</a:t>
            </a:r>
          </a:p>
          <a:p>
            <a:pPr marL="2590800" lvl="2"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Übergangslektüre nach Ende des Lehrbuchs</a:t>
            </a:r>
          </a:p>
          <a:p>
            <a:pPr marL="2590800" lvl="2"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Originallektüre am Ende der Sek I</a:t>
            </a:r>
          </a:p>
        </p:txBody>
      </p:sp>
      <p:sp>
        <p:nvSpPr>
          <p:cNvPr id="28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90" name="https://www.schulentwicklung.nrw.de/lehrplaene/lehrplan/206/g9_l_klp_3402_2019_06_23.pdf"/>
          <p:cNvSpPr txBox="1"/>
          <p:nvPr/>
        </p:nvSpPr>
        <p:spPr>
          <a:xfrm>
            <a:off x="18900829" y="13018114"/>
            <a:ext cx="525353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https://www.schulentwicklung.nrw.de/lehrplaene/lehrplan/206/g9_l_klp_3402_2019_06_23.pdf</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Quid? (Was?)"/>
          <p:cNvSpPr txBox="1">
            <a:spLocks noGrp="1"/>
          </p:cNvSpPr>
          <p:nvPr>
            <p:ph type="title"/>
          </p:nvPr>
        </p:nvSpPr>
        <p:spPr>
          <a:prstGeom prst="rect">
            <a:avLst/>
          </a:prstGeom>
        </p:spPr>
        <p:txBody>
          <a:bodyPr/>
          <a:lstStyle/>
          <a:p>
            <a:pPr defTabSz="560830">
              <a:defRPr sz="9600">
                <a:solidFill>
                  <a:srgbClr val="95C02C"/>
                </a:solidFill>
              </a:defRPr>
            </a:pPr>
            <a:r>
              <a:t>Quid?</a:t>
            </a:r>
            <a:r>
              <a:rPr>
                <a:solidFill>
                  <a:srgbClr val="000000"/>
                </a:solidFill>
              </a:rPr>
              <a:t> (Was?)</a:t>
            </a:r>
          </a:p>
        </p:txBody>
      </p:sp>
      <p:sp>
        <p:nvSpPr>
          <p:cNvPr id="293"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94" name="https://www.schulentwicklung.nrw.de/lehrplaene/upload/lehrplaene_download/gymnasium_g8/gym8_latein.pdf"/>
          <p:cNvSpPr txBox="1"/>
          <p:nvPr/>
        </p:nvSpPr>
        <p:spPr>
          <a:xfrm>
            <a:off x="17656944" y="13018114"/>
            <a:ext cx="605104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https://www.schulentwicklung.nrw.de/lehrplaene/upload/lehrplaene_download/gymnasium_g8/gym8_latein.pdf</a:t>
            </a:r>
          </a:p>
        </p:txBody>
      </p:sp>
      <p:pic>
        <p:nvPicPr>
          <p:cNvPr id="295" name="pasted-image.png" descr="pasted-image.png"/>
          <p:cNvPicPr>
            <a:picLocks noChangeAspect="1"/>
          </p:cNvPicPr>
          <p:nvPr/>
        </p:nvPicPr>
        <p:blipFill>
          <a:blip r:embed="rId2"/>
          <a:stretch>
            <a:fillRect/>
          </a:stretch>
        </p:blipFill>
        <p:spPr>
          <a:xfrm>
            <a:off x="7054201" y="3186241"/>
            <a:ext cx="10351799" cy="1031851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asterix-4976983_1280.jpg" descr="asterix-4976983_1280.jpg"/>
          <p:cNvPicPr>
            <a:picLocks noGrp="1" noChangeAspect="1"/>
          </p:cNvPicPr>
          <p:nvPr>
            <p:ph type="pic" idx="21"/>
          </p:nvPr>
        </p:nvPicPr>
        <p:blipFill>
          <a:blip r:embed="rId2"/>
          <a:stretch>
            <a:fillRect/>
          </a:stretch>
        </p:blipFill>
        <p:spPr>
          <a:xfrm>
            <a:off x="14032656" y="3389286"/>
            <a:ext cx="10349537" cy="6937425"/>
          </a:xfrm>
          <a:prstGeom prst="rect">
            <a:avLst/>
          </a:prstGeom>
        </p:spPr>
      </p:pic>
      <p:sp>
        <p:nvSpPr>
          <p:cNvPr id="171" name="2025 — Latein lernen?Na klar!"/>
          <p:cNvSpPr txBox="1">
            <a:spLocks noGrp="1"/>
          </p:cNvSpPr>
          <p:nvPr>
            <p:ph type="body" sz="half" idx="1"/>
          </p:nvPr>
        </p:nvSpPr>
        <p:spPr>
          <a:xfrm>
            <a:off x="547843" y="5365484"/>
            <a:ext cx="11442703" cy="6886577"/>
          </a:xfrm>
          <a:prstGeom prst="rect">
            <a:avLst/>
          </a:prstGeom>
        </p:spPr>
        <p:txBody>
          <a:bodyPr anchor="ctr"/>
          <a:lstStyle>
            <a:lvl1pPr algn="ctr">
              <a:lnSpc>
                <a:spcPct val="150000"/>
              </a:lnSpc>
              <a:spcBef>
                <a:spcPts val="0"/>
              </a:spcBef>
              <a:defRPr sz="8000" b="1" cap="all" spc="-400">
                <a:latin typeface="Avenir Next Regular"/>
                <a:ea typeface="Avenir Next Regular"/>
                <a:cs typeface="Avenir Next Regular"/>
                <a:sym typeface="Avenir Next Regular"/>
              </a:defRPr>
            </a:lvl1pPr>
          </a:lstStyle>
          <a:p>
            <a:r>
              <a:t>2026 — Latein lernen?Na klar!</a:t>
            </a:r>
          </a:p>
        </p:txBody>
      </p:sp>
      <p:sp>
        <p:nvSpPr>
          <p:cNvPr id="172" name="FS Latein – Sprachenwahl 2025"/>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FS Latein – Sprachenwahl 2026</a:t>
            </a:r>
          </a:p>
        </p:txBody>
      </p:sp>
      <p:sp>
        <p:nvSpPr>
          <p:cNvPr id="173" name="Latein am"/>
          <p:cNvSpPr txBox="1">
            <a:spLocks noGrp="1"/>
          </p:cNvSpPr>
          <p:nvPr>
            <p:ph type="title"/>
          </p:nvPr>
        </p:nvSpPr>
        <p:spPr>
          <a:xfrm>
            <a:off x="547843" y="1837663"/>
            <a:ext cx="11442703" cy="2466976"/>
          </a:xfrm>
          <a:prstGeom prst="rect">
            <a:avLst/>
          </a:prstGeom>
        </p:spPr>
        <p:txBody>
          <a:bodyPr/>
          <a:lstStyle/>
          <a:p>
            <a:r>
              <a:t>Latein am</a:t>
            </a:r>
          </a:p>
        </p:txBody>
      </p:sp>
      <p:sp>
        <p:nvSpPr>
          <p:cNvPr id="174" name="https://pixabay.com/images/id-4976983/"/>
          <p:cNvSpPr txBox="1"/>
          <p:nvPr/>
        </p:nvSpPr>
        <p:spPr>
          <a:xfrm>
            <a:off x="14066018" y="10393867"/>
            <a:ext cx="1905001"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spc="-9">
                <a:latin typeface="Avenir Next Condensed Regular"/>
                <a:ea typeface="Avenir Next Condensed Regular"/>
                <a:cs typeface="Avenir Next Condensed Regular"/>
                <a:sym typeface="Avenir Next Condensed Regular"/>
              </a:defRPr>
            </a:lvl1pPr>
          </a:lstStyle>
          <a:p>
            <a:r>
              <a:t>https://pixabay.com/images/id-4976983/</a:t>
            </a:r>
          </a:p>
        </p:txBody>
      </p:sp>
      <p:grpSp>
        <p:nvGrpSpPr>
          <p:cNvPr id="177" name="Asterix, stell’ dir vor!  Am GymHaan können wir die Sprache unseres alten Kumpels Gaius Iulius lernen! Sollen wir das machen?"/>
          <p:cNvGrpSpPr/>
          <p:nvPr/>
        </p:nvGrpSpPr>
        <p:grpSpPr>
          <a:xfrm>
            <a:off x="13058553" y="313057"/>
            <a:ext cx="11098516" cy="3853316"/>
            <a:chOff x="0" y="0"/>
            <a:chExt cx="11098514" cy="3853315"/>
          </a:xfrm>
        </p:grpSpPr>
        <p:sp>
          <p:nvSpPr>
            <p:cNvPr id="175" name="Sprechblase"/>
            <p:cNvSpPr/>
            <p:nvPr/>
          </p:nvSpPr>
          <p:spPr>
            <a:xfrm>
              <a:off x="0" y="0"/>
              <a:ext cx="11098515" cy="3853316"/>
            </a:xfrm>
            <a:prstGeom prst="wedgeEllipseCallout">
              <a:avLst>
                <a:gd name="adj1" fmla="val 5819"/>
                <a:gd name="adj2" fmla="val 70974"/>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3900" spc="-78">
                  <a:latin typeface="Avenir Next Demi Bold"/>
                  <a:ea typeface="Avenir Next Demi Bold"/>
                  <a:cs typeface="Avenir Next Demi Bold"/>
                  <a:sym typeface="Avenir Next Demi Bold"/>
                </a:defRPr>
              </a:pPr>
              <a:endParaRPr/>
            </a:p>
          </p:txBody>
        </p:sp>
        <p:sp>
          <p:nvSpPr>
            <p:cNvPr id="176" name="Asterix, stell’ dir vor!  Am GymHaan können wir die Sprache unseres alten Kumpels Gaius Iulius lernen! Sollen wir das machen?"/>
            <p:cNvSpPr txBox="1"/>
            <p:nvPr/>
          </p:nvSpPr>
          <p:spPr>
            <a:xfrm>
              <a:off x="1625340" y="193107"/>
              <a:ext cx="7847835" cy="3467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3900" spc="-78">
                  <a:latin typeface="Avenir Next Demi Bold"/>
                  <a:ea typeface="Avenir Next Demi Bold"/>
                  <a:cs typeface="Avenir Next Demi Bold"/>
                  <a:sym typeface="Avenir Next Demi Bold"/>
                </a:defRPr>
              </a:pPr>
              <a:r>
                <a:t>Asterix, stell’ dir vor! </a:t>
              </a:r>
              <a:br/>
              <a:r>
                <a:t>Am GymHaan können wir die Sprache unseres alten Kumpels </a:t>
              </a:r>
              <a:r>
                <a:rPr>
                  <a:solidFill>
                    <a:srgbClr val="E22400"/>
                  </a:solidFill>
                </a:rPr>
                <a:t>Gaius Iulius</a:t>
              </a:r>
              <a:r>
                <a:t> lernen!</a:t>
              </a:r>
              <a:br/>
              <a:r>
                <a:t>Sollen wir das machen?</a:t>
              </a:r>
            </a:p>
          </p:txBody>
        </p:sp>
      </p:grpSp>
      <p:pic>
        <p:nvPicPr>
          <p:cNvPr id="178" name="Schullogo.png" descr="Schullogo.png"/>
          <p:cNvPicPr>
            <a:picLocks noChangeAspect="1"/>
          </p:cNvPicPr>
          <p:nvPr/>
        </p:nvPicPr>
        <p:blipFill>
          <a:blip r:embed="rId3"/>
          <a:stretch>
            <a:fillRect/>
          </a:stretch>
        </p:blipFill>
        <p:spPr>
          <a:xfrm>
            <a:off x="7489625" y="1856503"/>
            <a:ext cx="5408007" cy="223531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298" name="Lehrwerk seit 2017…"/>
          <p:cNvSpPr txBox="1">
            <a:spLocks noGrp="1"/>
          </p:cNvSpPr>
          <p:nvPr>
            <p:ph type="body" sz="half" idx="1"/>
          </p:nvPr>
        </p:nvSpPr>
        <p:spPr>
          <a:xfrm>
            <a:off x="1295400" y="3947067"/>
            <a:ext cx="13880209" cy="8460833"/>
          </a:xfrm>
          <a:prstGeom prst="rect">
            <a:avLst/>
          </a:prstGeom>
        </p:spPr>
        <p:txBody>
          <a:bodyPr/>
          <a:lstStyle/>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Lehrwerk seit 2017</a:t>
            </a:r>
          </a:p>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Text- und Begleitband</a:t>
            </a:r>
          </a:p>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30 Lektionen</a:t>
            </a:r>
          </a:p>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Grundlage für Unterricht in 7/8/9</a:t>
            </a:r>
          </a:p>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vielfältiges Übungs- und Begleitmaterial</a:t>
            </a:r>
          </a:p>
          <a:p>
            <a:pPr marL="1049274" indent="-1049274" defTabSz="473201">
              <a:lnSpc>
                <a:spcPts val="7200"/>
              </a:lnSpc>
              <a:spcBef>
                <a:spcPts val="2600"/>
              </a:spcBef>
              <a:buClr>
                <a:srgbClr val="000000"/>
              </a:buClr>
              <a:buSzPct val="100000"/>
              <a:buChar char="•"/>
              <a:defRPr sz="6400" cap="none" spc="0">
                <a:latin typeface="Avenir Next Demi Bold"/>
                <a:ea typeface="Avenir Next Demi Bold"/>
                <a:cs typeface="Avenir Next Demi Bold"/>
                <a:sym typeface="Avenir Next Demi Bold"/>
              </a:defRPr>
            </a:pPr>
            <a:r>
              <a:t>vielfältige digitale Angebote</a:t>
            </a:r>
          </a:p>
        </p:txBody>
      </p:sp>
      <p:sp>
        <p:nvSpPr>
          <p:cNvPr id="29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00" name="c40000.jpg" descr="c40000.jpg"/>
          <p:cNvPicPr>
            <a:picLocks noChangeAspect="1"/>
          </p:cNvPicPr>
          <p:nvPr/>
        </p:nvPicPr>
        <p:blipFill>
          <a:blip r:embed="rId2"/>
          <a:stretch>
            <a:fillRect/>
          </a:stretch>
        </p:blipFill>
        <p:spPr>
          <a:xfrm>
            <a:off x="15283442" y="1536362"/>
            <a:ext cx="8828368" cy="11682873"/>
          </a:xfrm>
          <a:prstGeom prst="rect">
            <a:avLst/>
          </a:prstGeom>
          <a:ln w="12700">
            <a:miter lim="400000"/>
          </a:ln>
        </p:spPr>
      </p:pic>
      <p:sp>
        <p:nvSpPr>
          <p:cNvPr id="301" name="https://res.cloudinary.com/pim-red/image/upload/q_auto,f_auto,w_600/v1639480524/ccbuchner/titles/covers/c40000.jpg"/>
          <p:cNvSpPr txBox="1"/>
          <p:nvPr/>
        </p:nvSpPr>
        <p:spPr>
          <a:xfrm>
            <a:off x="18647663" y="13272143"/>
            <a:ext cx="5471415"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spc="-9">
                <a:latin typeface="Avenir Next Condensed Regular"/>
                <a:ea typeface="Avenir Next Condensed Regular"/>
                <a:cs typeface="Avenir Next Condensed Regular"/>
                <a:sym typeface="Avenir Next Condensed Regular"/>
              </a:defRPr>
            </a:lvl1pPr>
          </a:lstStyle>
          <a:p>
            <a:r>
              <a:t>https://res.cloudinary.com/pim-red/image/upload/q_auto,f_auto,w_600/v1639480524/ccbuchner/titles/covers/c40000.jpg</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304"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05" name="pasted-image.png" descr="pasted-image.png"/>
          <p:cNvPicPr>
            <a:picLocks noChangeAspect="1"/>
          </p:cNvPicPr>
          <p:nvPr/>
        </p:nvPicPr>
        <p:blipFill>
          <a:blip r:embed="rId2"/>
          <a:srcRect l="1237" r="1237" b="3668"/>
          <a:stretch>
            <a:fillRect/>
          </a:stretch>
        </p:blipFill>
        <p:spPr>
          <a:xfrm>
            <a:off x="5738217" y="3198608"/>
            <a:ext cx="12907453" cy="955013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308"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09" name="pasted-image.png" descr="pasted-image.png"/>
          <p:cNvPicPr>
            <a:picLocks noChangeAspect="1"/>
          </p:cNvPicPr>
          <p:nvPr/>
        </p:nvPicPr>
        <p:blipFill>
          <a:blip r:embed="rId2"/>
          <a:srcRect r="875" b="1463"/>
          <a:stretch>
            <a:fillRect/>
          </a:stretch>
        </p:blipFill>
        <p:spPr>
          <a:xfrm>
            <a:off x="5911055" y="3209711"/>
            <a:ext cx="12637892" cy="941066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312"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13" name="pasted-image.png" descr="pasted-image.png"/>
          <p:cNvPicPr>
            <a:picLocks noChangeAspect="1"/>
          </p:cNvPicPr>
          <p:nvPr/>
        </p:nvPicPr>
        <p:blipFill>
          <a:blip r:embed="rId2"/>
          <a:srcRect t="1381"/>
          <a:stretch>
            <a:fillRect/>
          </a:stretch>
        </p:blipFill>
        <p:spPr>
          <a:xfrm>
            <a:off x="5765403" y="3140920"/>
            <a:ext cx="12853266" cy="95504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316"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17" name="pasted-image.png" descr="pasted-image.png"/>
          <p:cNvPicPr>
            <a:picLocks noChangeAspect="1"/>
          </p:cNvPicPr>
          <p:nvPr/>
        </p:nvPicPr>
        <p:blipFill>
          <a:blip r:embed="rId2"/>
          <a:stretch>
            <a:fillRect/>
          </a:stretch>
        </p:blipFill>
        <p:spPr>
          <a:xfrm>
            <a:off x="5822408" y="3134273"/>
            <a:ext cx="12739184" cy="955040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Quo? (Womit?)"/>
          <p:cNvSpPr txBox="1">
            <a:spLocks noGrp="1"/>
          </p:cNvSpPr>
          <p:nvPr>
            <p:ph type="title"/>
          </p:nvPr>
        </p:nvSpPr>
        <p:spPr>
          <a:prstGeom prst="rect">
            <a:avLst/>
          </a:prstGeom>
        </p:spPr>
        <p:txBody>
          <a:bodyPr/>
          <a:lstStyle/>
          <a:p>
            <a:pPr defTabSz="560830">
              <a:defRPr sz="9600">
                <a:solidFill>
                  <a:srgbClr val="95C02C"/>
                </a:solidFill>
              </a:defRPr>
            </a:pPr>
            <a:r>
              <a:t>Quo?</a:t>
            </a:r>
            <a:r>
              <a:rPr>
                <a:solidFill>
                  <a:srgbClr val="000000"/>
                </a:solidFill>
              </a:rPr>
              <a:t> (Womit?)</a:t>
            </a:r>
          </a:p>
        </p:txBody>
      </p:sp>
      <p:sp>
        <p:nvSpPr>
          <p:cNvPr id="320"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pic>
        <p:nvPicPr>
          <p:cNvPr id="321" name="pasted-image.png" descr="pasted-image.png"/>
          <p:cNvPicPr>
            <a:picLocks noChangeAspect="1"/>
          </p:cNvPicPr>
          <p:nvPr/>
        </p:nvPicPr>
        <p:blipFill>
          <a:blip r:embed="rId2"/>
          <a:stretch>
            <a:fillRect/>
          </a:stretch>
        </p:blipFill>
        <p:spPr>
          <a:xfrm>
            <a:off x="5860508" y="3174237"/>
            <a:ext cx="12739184" cy="955040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Quando? (Wann?)"/>
          <p:cNvSpPr txBox="1">
            <a:spLocks noGrp="1"/>
          </p:cNvSpPr>
          <p:nvPr>
            <p:ph type="title"/>
          </p:nvPr>
        </p:nvSpPr>
        <p:spPr>
          <a:prstGeom prst="rect">
            <a:avLst/>
          </a:prstGeom>
        </p:spPr>
        <p:txBody>
          <a:bodyPr/>
          <a:lstStyle/>
          <a:p>
            <a:pPr defTabSz="560830">
              <a:defRPr sz="9600">
                <a:solidFill>
                  <a:srgbClr val="95C02C"/>
                </a:solidFill>
              </a:defRPr>
            </a:pPr>
            <a:r>
              <a:t>Quando?</a:t>
            </a:r>
            <a:r>
              <a:rPr>
                <a:solidFill>
                  <a:srgbClr val="000000"/>
                </a:solidFill>
              </a:rPr>
              <a:t> (Wann?)</a:t>
            </a:r>
          </a:p>
        </p:txBody>
      </p:sp>
      <p:sp>
        <p:nvSpPr>
          <p:cNvPr id="324"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325" name="Latein kann momentan nur in Jahrgangsstufe 7 gewählt werden!"/>
          <p:cNvSpPr txBox="1">
            <a:spLocks noGrp="1"/>
          </p:cNvSpPr>
          <p:nvPr>
            <p:ph type="body" sz="half" idx="1"/>
          </p:nvPr>
        </p:nvSpPr>
        <p:spPr>
          <a:xfrm>
            <a:off x="1295400" y="3947067"/>
            <a:ext cx="13880209"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Latein kann momentan </a:t>
            </a:r>
            <a:r>
              <a:rPr u="sng"/>
              <a:t>nur</a:t>
            </a:r>
            <a:r>
              <a:t> in Jahrgangsstufe 7 gewählt werden!</a:t>
            </a:r>
          </a:p>
        </p:txBody>
      </p:sp>
      <p:pic>
        <p:nvPicPr>
          <p:cNvPr id="326" name="estrazzo-197808_1280.jpg" descr="estrazzo-197808_1280.jpg"/>
          <p:cNvPicPr>
            <a:picLocks noChangeAspect="1"/>
          </p:cNvPicPr>
          <p:nvPr/>
        </p:nvPicPr>
        <p:blipFill>
          <a:blip r:embed="rId2"/>
          <a:srcRect l="4389" t="21298" r="7233" b="16123"/>
          <a:stretch>
            <a:fillRect/>
          </a:stretch>
        </p:blipFill>
        <p:spPr>
          <a:xfrm>
            <a:off x="14074820" y="6444159"/>
            <a:ext cx="10161042" cy="4794662"/>
          </a:xfrm>
          <a:prstGeom prst="rect">
            <a:avLst/>
          </a:prstGeom>
          <a:ln w="12700">
            <a:miter lim="400000"/>
          </a:ln>
        </p:spPr>
      </p:pic>
      <p:sp>
        <p:nvSpPr>
          <p:cNvPr id="327" name="https://pixabay.com/images/id-197808/"/>
          <p:cNvSpPr txBox="1"/>
          <p:nvPr/>
        </p:nvSpPr>
        <p:spPr>
          <a:xfrm>
            <a:off x="22008131" y="13018114"/>
            <a:ext cx="2187246"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https://pixabay.com/images/id-197808/</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Quo usque? (Wie lange?)"/>
          <p:cNvSpPr txBox="1">
            <a:spLocks noGrp="1"/>
          </p:cNvSpPr>
          <p:nvPr>
            <p:ph type="title"/>
          </p:nvPr>
        </p:nvSpPr>
        <p:spPr>
          <a:prstGeom prst="rect">
            <a:avLst/>
          </a:prstGeom>
        </p:spPr>
        <p:txBody>
          <a:bodyPr/>
          <a:lstStyle/>
          <a:p>
            <a:pPr defTabSz="560830">
              <a:defRPr sz="9600">
                <a:solidFill>
                  <a:srgbClr val="95C02C"/>
                </a:solidFill>
              </a:defRPr>
            </a:pPr>
            <a:r>
              <a:t>Quo usque?</a:t>
            </a:r>
            <a:r>
              <a:rPr>
                <a:solidFill>
                  <a:srgbClr val="000000"/>
                </a:solidFill>
              </a:rPr>
              <a:t> (Wie lange?)</a:t>
            </a:r>
          </a:p>
        </p:txBody>
      </p:sp>
      <p:sp>
        <p:nvSpPr>
          <p:cNvPr id="330"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331" name="Latinum als Sprachzertifikat am Ende der EF (Jgst. 11)…"/>
          <p:cNvSpPr txBox="1">
            <a:spLocks noGrp="1"/>
          </p:cNvSpPr>
          <p:nvPr>
            <p:ph type="body" sz="half" idx="1"/>
          </p:nvPr>
        </p:nvSpPr>
        <p:spPr>
          <a:xfrm>
            <a:off x="1295399" y="3947067"/>
            <a:ext cx="12593075"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Latinum als Sprachzertifikat am Ende der EF (Jgst. 11)</a:t>
            </a:r>
          </a:p>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Latein als </a:t>
            </a:r>
            <a:r>
              <a:rPr u="sng"/>
              <a:t>Grundkurs</a:t>
            </a:r>
            <a:r>
              <a:t> oder </a:t>
            </a:r>
            <a:r>
              <a:rPr u="sng"/>
              <a:t>Leistungskurs</a:t>
            </a:r>
            <a:r>
              <a:t> bis zum Abitur</a:t>
            </a:r>
          </a:p>
        </p:txBody>
      </p:sp>
      <p:pic>
        <p:nvPicPr>
          <p:cNvPr id="332" name="estrazzo-197808_1280.jpg" descr="estrazzo-197808_1280.jpg"/>
          <p:cNvPicPr>
            <a:picLocks noChangeAspect="1"/>
          </p:cNvPicPr>
          <p:nvPr/>
        </p:nvPicPr>
        <p:blipFill>
          <a:blip r:embed="rId2"/>
          <a:srcRect l="4389" t="21298" r="7233" b="16123"/>
          <a:stretch>
            <a:fillRect/>
          </a:stretch>
        </p:blipFill>
        <p:spPr>
          <a:xfrm>
            <a:off x="14074820" y="6444159"/>
            <a:ext cx="10161042" cy="4794662"/>
          </a:xfrm>
          <a:prstGeom prst="rect">
            <a:avLst/>
          </a:prstGeom>
          <a:ln w="12700">
            <a:miter lim="400000"/>
          </a:ln>
        </p:spPr>
      </p:pic>
      <p:sp>
        <p:nvSpPr>
          <p:cNvPr id="333" name="https://pixabay.com/images/id-197808/"/>
          <p:cNvSpPr txBox="1"/>
          <p:nvPr/>
        </p:nvSpPr>
        <p:spPr>
          <a:xfrm>
            <a:off x="22008131" y="13018114"/>
            <a:ext cx="2187246"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https://pixabay.com/images/id-197808/</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Quomodo? (Wie?)"/>
          <p:cNvSpPr txBox="1">
            <a:spLocks noGrp="1"/>
          </p:cNvSpPr>
          <p:nvPr>
            <p:ph type="title"/>
          </p:nvPr>
        </p:nvSpPr>
        <p:spPr>
          <a:prstGeom prst="rect">
            <a:avLst/>
          </a:prstGeom>
        </p:spPr>
        <p:txBody>
          <a:bodyPr/>
          <a:lstStyle/>
          <a:p>
            <a:pPr defTabSz="560830">
              <a:defRPr sz="9600">
                <a:solidFill>
                  <a:srgbClr val="95C02C"/>
                </a:solidFill>
              </a:defRPr>
            </a:pPr>
            <a:r>
              <a:t>Quomodo?</a:t>
            </a:r>
            <a:r>
              <a:rPr>
                <a:solidFill>
                  <a:srgbClr val="000000"/>
                </a:solidFill>
              </a:rPr>
              <a:t> (Wie?)</a:t>
            </a:r>
          </a:p>
        </p:txBody>
      </p:sp>
      <p:sp>
        <p:nvSpPr>
          <p:cNvPr id="336"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337" name="im Mittelpunkt: Arbeit mit und an lat. Texten…"/>
          <p:cNvSpPr txBox="1">
            <a:spLocks noGrp="1"/>
          </p:cNvSpPr>
          <p:nvPr>
            <p:ph type="body" sz="half" idx="1"/>
          </p:nvPr>
        </p:nvSpPr>
        <p:spPr>
          <a:xfrm>
            <a:off x="1295400" y="3947067"/>
            <a:ext cx="14821767" cy="8460833"/>
          </a:xfrm>
          <a:prstGeom prst="rect">
            <a:avLst/>
          </a:prstGeom>
        </p:spPr>
        <p:txBody>
          <a:bodyPr/>
          <a:lstStyle/>
          <a:p>
            <a:pPr marL="1114044" indent="-1114044" defTabSz="502412">
              <a:lnSpc>
                <a:spcPts val="7700"/>
              </a:lnSpc>
              <a:spcBef>
                <a:spcPts val="2800"/>
              </a:spcBef>
              <a:buClr>
                <a:srgbClr val="000000"/>
              </a:buClr>
              <a:buSzPct val="100000"/>
              <a:buChar char="•"/>
              <a:defRPr sz="6800" cap="none" spc="0">
                <a:latin typeface="Avenir Next Demi Bold"/>
                <a:ea typeface="Avenir Next Demi Bold"/>
                <a:cs typeface="Avenir Next Demi Bold"/>
                <a:sym typeface="Avenir Next Demi Bold"/>
              </a:defRPr>
            </a:pPr>
            <a:r>
              <a:t>im Mittelpunkt: Arbeit mit und an lat. Texten</a:t>
            </a:r>
          </a:p>
          <a:p>
            <a:pPr marL="1114044" indent="-1114044" defTabSz="502412">
              <a:lnSpc>
                <a:spcPts val="7700"/>
              </a:lnSpc>
              <a:spcBef>
                <a:spcPts val="2800"/>
              </a:spcBef>
              <a:buClr>
                <a:srgbClr val="000000"/>
              </a:buClr>
              <a:buSzPct val="100000"/>
              <a:buChar char="•"/>
              <a:defRPr sz="6800" cap="none" spc="0">
                <a:latin typeface="Avenir Next Demi Bold"/>
                <a:ea typeface="Avenir Next Demi Bold"/>
                <a:cs typeface="Avenir Next Demi Bold"/>
                <a:sym typeface="Avenir Next Demi Bold"/>
              </a:defRPr>
            </a:pPr>
            <a:r>
              <a:t>Verstehen der Texte durch Lesen, Text-Erschließung, Übersetzung und Interpretation</a:t>
            </a:r>
          </a:p>
          <a:p>
            <a:pPr marL="1114044" indent="-1114044" defTabSz="502412">
              <a:lnSpc>
                <a:spcPts val="7700"/>
              </a:lnSpc>
              <a:spcBef>
                <a:spcPts val="2800"/>
              </a:spcBef>
              <a:buClr>
                <a:srgbClr val="000000"/>
              </a:buClr>
              <a:buSzPct val="100000"/>
              <a:buChar char="•"/>
              <a:defRPr sz="6800" cap="none" spc="0">
                <a:latin typeface="Avenir Next Demi Bold"/>
                <a:ea typeface="Avenir Next Demi Bold"/>
                <a:cs typeface="Avenir Next Demi Bold"/>
                <a:sym typeface="Avenir Next Demi Bold"/>
              </a:defRPr>
            </a:pPr>
            <a:r>
              <a:t>genaues Analysieren von Formen, Wortgruppen und Sätzen</a:t>
            </a:r>
          </a:p>
        </p:txBody>
      </p:sp>
      <p:sp>
        <p:nvSpPr>
          <p:cNvPr id="338" name="https://pixabay.com/images/id-5193383/"/>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https://pixabay.com/images/id-5193383/</a:t>
            </a:r>
          </a:p>
        </p:txBody>
      </p:sp>
      <p:pic>
        <p:nvPicPr>
          <p:cNvPr id="339" name="gears-5193383_1280.png" descr="gears-5193383_1280.png"/>
          <p:cNvPicPr>
            <a:picLocks noChangeAspect="1"/>
          </p:cNvPicPr>
          <p:nvPr/>
        </p:nvPicPr>
        <p:blipFill>
          <a:blip r:embed="rId2"/>
          <a:stretch>
            <a:fillRect/>
          </a:stretch>
        </p:blipFill>
        <p:spPr>
          <a:xfrm>
            <a:off x="16292528" y="3982261"/>
            <a:ext cx="7904427" cy="6323543"/>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Quomodo? (Wie?)"/>
          <p:cNvSpPr txBox="1">
            <a:spLocks noGrp="1"/>
          </p:cNvSpPr>
          <p:nvPr>
            <p:ph type="title"/>
          </p:nvPr>
        </p:nvSpPr>
        <p:spPr>
          <a:prstGeom prst="rect">
            <a:avLst/>
          </a:prstGeom>
        </p:spPr>
        <p:txBody>
          <a:bodyPr/>
          <a:lstStyle/>
          <a:p>
            <a:pPr defTabSz="560830">
              <a:defRPr sz="9600">
                <a:solidFill>
                  <a:srgbClr val="95C02C"/>
                </a:solidFill>
              </a:defRPr>
            </a:pPr>
            <a:r>
              <a:t>Quomodo?</a:t>
            </a:r>
            <a:r>
              <a:rPr>
                <a:solidFill>
                  <a:srgbClr val="000000"/>
                </a:solidFill>
              </a:rPr>
              <a:t> (Wie?)</a:t>
            </a:r>
          </a:p>
        </p:txBody>
      </p:sp>
      <p:sp>
        <p:nvSpPr>
          <p:cNvPr id="342"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343" name="Unterrichtssprache: Deutsch…"/>
          <p:cNvSpPr txBox="1">
            <a:spLocks noGrp="1"/>
          </p:cNvSpPr>
          <p:nvPr>
            <p:ph type="body" sz="half" idx="1"/>
          </p:nvPr>
        </p:nvSpPr>
        <p:spPr>
          <a:xfrm>
            <a:off x="1295400" y="3947067"/>
            <a:ext cx="14821767" cy="8460833"/>
          </a:xfrm>
          <a:prstGeom prst="rect">
            <a:avLst/>
          </a:prstGeom>
        </p:spPr>
        <p:txBody>
          <a:bodyPr/>
          <a:lstStyle/>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Unterrichtssprache: Deutsch</a:t>
            </a:r>
          </a:p>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Erlernen eines Sprachmodells</a:t>
            </a:r>
          </a:p>
          <a:p>
            <a:pPr marL="1295400" indent="-1295400" defTabSz="584200">
              <a:lnSpc>
                <a:spcPts val="9000"/>
              </a:lnSpc>
              <a:spcBef>
                <a:spcPts val="3300"/>
              </a:spcBef>
              <a:buClr>
                <a:srgbClr val="000000"/>
              </a:buClr>
              <a:buSzPct val="100000"/>
              <a:buChar char="•"/>
              <a:defRPr sz="8000" cap="none" spc="0">
                <a:latin typeface="Avenir Next Demi Bold"/>
                <a:ea typeface="Avenir Next Demi Bold"/>
                <a:cs typeface="Avenir Next Demi Bold"/>
                <a:sym typeface="Avenir Next Demi Bold"/>
              </a:defRPr>
            </a:pPr>
            <a:r>
              <a:t>Befähigung zu Historischer Kommunikation </a:t>
            </a:r>
          </a:p>
        </p:txBody>
      </p:sp>
      <p:sp>
        <p:nvSpPr>
          <p:cNvPr id="344" name="https://pixabay.com/images/id-5193383/"/>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https://pixabay.com/images/id-5193383/</a:t>
            </a:r>
          </a:p>
        </p:txBody>
      </p:sp>
      <p:pic>
        <p:nvPicPr>
          <p:cNvPr id="345" name="gears-5193383_1280.png" descr="gears-5193383_1280.png"/>
          <p:cNvPicPr>
            <a:picLocks noChangeAspect="1"/>
          </p:cNvPicPr>
          <p:nvPr/>
        </p:nvPicPr>
        <p:blipFill>
          <a:blip r:embed="rId2"/>
          <a:stretch>
            <a:fillRect/>
          </a:stretch>
        </p:blipFill>
        <p:spPr>
          <a:xfrm>
            <a:off x="16292528" y="3982261"/>
            <a:ext cx="7904427" cy="632354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asted-image.pdf" descr="pasted-image.pdf">
            <a:hlinkClick r:id="rId2"/>
          </p:cNvPr>
          <p:cNvPicPr>
            <a:picLocks noGrp="1" noChangeAspect="1"/>
          </p:cNvPicPr>
          <p:nvPr>
            <p:ph type="pic" idx="21"/>
          </p:nvPr>
        </p:nvPicPr>
        <p:blipFill>
          <a:blip r:embed="rId3"/>
          <a:srcRect t="3299" b="3298"/>
          <a:stretch>
            <a:fillRect/>
          </a:stretch>
        </p:blipFill>
        <p:spPr>
          <a:xfrm>
            <a:off x="14034290" y="0"/>
            <a:ext cx="10349537" cy="13715999"/>
          </a:xfrm>
          <a:prstGeom prst="rect">
            <a:avLst/>
          </a:prstGeom>
        </p:spPr>
      </p:pic>
      <p:sp>
        <p:nvSpPr>
          <p:cNvPr id="181" name="Qua de causa? (Warum?)…"/>
          <p:cNvSpPr txBox="1">
            <a:spLocks noGrp="1"/>
          </p:cNvSpPr>
          <p:nvPr>
            <p:ph type="body" sz="half" idx="1"/>
          </p:nvPr>
        </p:nvSpPr>
        <p:spPr>
          <a:xfrm>
            <a:off x="1295400" y="3925770"/>
            <a:ext cx="11442700" cy="9512007"/>
          </a:xfrm>
          <a:prstGeom prst="rect">
            <a:avLst/>
          </a:prstGeom>
        </p:spPr>
        <p:txBody>
          <a:bodyPr/>
          <a:lstStyle/>
          <a:p>
            <a:pPr marL="647700" indent="-647700">
              <a:lnSpc>
                <a:spcPts val="7000"/>
              </a:lnSpc>
              <a:buClr>
                <a:srgbClr val="000000"/>
              </a:buClr>
              <a:buSzPct val="125000"/>
              <a:buChar char="•"/>
              <a:defRPr sz="5000">
                <a:solidFill>
                  <a:srgbClr val="95BE21"/>
                </a:solidFill>
              </a:defRPr>
            </a:pPr>
            <a:r>
              <a:t>Qua de causa?</a:t>
            </a:r>
            <a:r>
              <a:rPr>
                <a:solidFill>
                  <a:srgbClr val="000000"/>
                </a:solidFill>
              </a:rPr>
              <a:t> (Warum?)</a:t>
            </a:r>
          </a:p>
          <a:p>
            <a:pPr marL="647700" indent="-647700">
              <a:lnSpc>
                <a:spcPts val="7000"/>
              </a:lnSpc>
              <a:buClr>
                <a:srgbClr val="000000"/>
              </a:buClr>
              <a:buSzPct val="125000"/>
              <a:buChar char="•"/>
              <a:defRPr sz="5000">
                <a:solidFill>
                  <a:srgbClr val="95BE21"/>
                </a:solidFill>
              </a:defRPr>
            </a:pPr>
            <a:r>
              <a:t>Quid?</a:t>
            </a:r>
            <a:r>
              <a:rPr>
                <a:solidFill>
                  <a:srgbClr val="000000"/>
                </a:solidFill>
              </a:rPr>
              <a:t> (Was?)</a:t>
            </a:r>
          </a:p>
          <a:p>
            <a:pPr marL="647700" indent="-647700">
              <a:lnSpc>
                <a:spcPts val="7000"/>
              </a:lnSpc>
              <a:buClr>
                <a:srgbClr val="000000"/>
              </a:buClr>
              <a:buSzPct val="125000"/>
              <a:buChar char="•"/>
              <a:defRPr sz="5000">
                <a:solidFill>
                  <a:srgbClr val="95BE21"/>
                </a:solidFill>
              </a:defRPr>
            </a:pPr>
            <a:r>
              <a:t>Quo?</a:t>
            </a:r>
            <a:r>
              <a:rPr>
                <a:solidFill>
                  <a:srgbClr val="000000"/>
                </a:solidFill>
              </a:rPr>
              <a:t> (Womit?)</a:t>
            </a:r>
          </a:p>
          <a:p>
            <a:pPr marL="647700" indent="-647700">
              <a:lnSpc>
                <a:spcPts val="7000"/>
              </a:lnSpc>
              <a:buClr>
                <a:srgbClr val="000000"/>
              </a:buClr>
              <a:buSzPct val="125000"/>
              <a:buChar char="•"/>
              <a:defRPr sz="5000">
                <a:solidFill>
                  <a:srgbClr val="95BE21"/>
                </a:solidFill>
              </a:defRPr>
            </a:pPr>
            <a:r>
              <a:t>Quando?</a:t>
            </a:r>
            <a:r>
              <a:rPr>
                <a:solidFill>
                  <a:srgbClr val="000000"/>
                </a:solidFill>
              </a:rPr>
              <a:t> (Wann?)</a:t>
            </a:r>
          </a:p>
          <a:p>
            <a:pPr marL="647700" indent="-647700">
              <a:lnSpc>
                <a:spcPts val="7000"/>
              </a:lnSpc>
              <a:buClr>
                <a:srgbClr val="000000"/>
              </a:buClr>
              <a:buSzPct val="125000"/>
              <a:buChar char="•"/>
              <a:defRPr sz="5000">
                <a:solidFill>
                  <a:srgbClr val="95BE21"/>
                </a:solidFill>
              </a:defRPr>
            </a:pPr>
            <a:r>
              <a:t>Quo usque?</a:t>
            </a:r>
            <a:r>
              <a:rPr>
                <a:solidFill>
                  <a:srgbClr val="000000"/>
                </a:solidFill>
              </a:rPr>
              <a:t> (Wie lange?)</a:t>
            </a:r>
          </a:p>
          <a:p>
            <a:pPr marL="647700" indent="-647700">
              <a:lnSpc>
                <a:spcPts val="7000"/>
              </a:lnSpc>
              <a:buClr>
                <a:srgbClr val="000000"/>
              </a:buClr>
              <a:buSzPct val="125000"/>
              <a:buChar char="•"/>
              <a:defRPr sz="5000">
                <a:solidFill>
                  <a:srgbClr val="95BE21"/>
                </a:solidFill>
              </a:defRPr>
            </a:pPr>
            <a:r>
              <a:t>Quomodo?</a:t>
            </a:r>
            <a:r>
              <a:rPr>
                <a:solidFill>
                  <a:srgbClr val="000000"/>
                </a:solidFill>
              </a:rPr>
              <a:t> (Wie?)</a:t>
            </a:r>
          </a:p>
          <a:p>
            <a:pPr marL="647700" indent="-647700">
              <a:lnSpc>
                <a:spcPts val="7000"/>
              </a:lnSpc>
              <a:buClr>
                <a:srgbClr val="000000"/>
              </a:buClr>
              <a:buSzPct val="125000"/>
              <a:buChar char="•"/>
              <a:defRPr sz="5000">
                <a:solidFill>
                  <a:srgbClr val="95BE21"/>
                </a:solidFill>
              </a:defRPr>
            </a:pPr>
            <a:r>
              <a:t>Cui bono?</a:t>
            </a:r>
            <a:r>
              <a:rPr>
                <a:solidFill>
                  <a:srgbClr val="000000"/>
                </a:solidFill>
              </a:rPr>
              <a:t> (Für wen zum Vorteil?)</a:t>
            </a:r>
          </a:p>
        </p:txBody>
      </p:sp>
      <p:sp>
        <p:nvSpPr>
          <p:cNvPr id="182" name="Agenda"/>
          <p:cNvSpPr txBox="1">
            <a:spLocks noGrp="1"/>
          </p:cNvSpPr>
          <p:nvPr>
            <p:ph type="title"/>
          </p:nvPr>
        </p:nvSpPr>
        <p:spPr>
          <a:prstGeom prst="rect">
            <a:avLst/>
          </a:prstGeom>
        </p:spPr>
        <p:txBody>
          <a:bodyPr/>
          <a:lstStyle/>
          <a:p>
            <a:r>
              <a:t>Agenda</a:t>
            </a:r>
          </a:p>
        </p:txBody>
      </p:sp>
      <p:sp>
        <p:nvSpPr>
          <p:cNvPr id="183"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184" name="https://www.latein-unterrichten.de/fileadmin/content/SONSTIGES/Latein_lernen.pdf"/>
          <p:cNvSpPr txBox="1"/>
          <p:nvPr/>
        </p:nvSpPr>
        <p:spPr>
          <a:xfrm>
            <a:off x="9360130" y="13018114"/>
            <a:ext cx="4464864"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https://www.latein-unterrichten.de/fileadmin/content/SONSTIGES/Latein_lernen.pdf</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47" name="titelblild-latein-inklusive-webseite-neu.jpg__1920x920_q90_crop_subject_location-960,462_subsampling-2_upscale.jpg" descr="titelblild-latein-inklusive-webseite-neu.jpg__1920x920_q90_crop_subject_location-960,462_subsampling-2_upscale.jpg"/>
          <p:cNvPicPr>
            <a:picLocks noChangeAspect="1"/>
          </p:cNvPicPr>
          <p:nvPr/>
        </p:nvPicPr>
        <p:blipFill>
          <a:blip r:embed="rId2"/>
          <a:srcRect r="42226"/>
          <a:stretch>
            <a:fillRect/>
          </a:stretch>
        </p:blipFill>
        <p:spPr>
          <a:xfrm>
            <a:off x="-103084" y="-9922"/>
            <a:ext cx="16561614" cy="13735954"/>
          </a:xfrm>
          <a:prstGeom prst="rect">
            <a:avLst/>
          </a:prstGeom>
          <a:ln w="12700">
            <a:miter lim="400000"/>
          </a:ln>
        </p:spPr>
      </p:pic>
      <p:sp>
        <p:nvSpPr>
          <p:cNvPr id="348" name="https://www.stiftung-kloster-dalheim.lwl.org/media/filer_public_thumbnails/filer_public/94/eb/94eb06da-edd0-4537-931f-43531038be77/titelblild-latein-inklusive-webseite-neu.jpg__1920x920_q90_crop_subject_location-960,462_subsampling-2_upscale.jpg"/>
          <p:cNvSpPr txBox="1"/>
          <p:nvPr/>
        </p:nvSpPr>
        <p:spPr>
          <a:xfrm>
            <a:off x="17089967" y="282479"/>
            <a:ext cx="6988303" cy="20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 spc="-6">
                <a:solidFill>
                  <a:srgbClr val="FFFFFF"/>
                </a:solidFill>
                <a:latin typeface="Avenir Next Condensed Regular"/>
                <a:ea typeface="Avenir Next Condensed Regular"/>
                <a:cs typeface="Avenir Next Condensed Regular"/>
                <a:sym typeface="Avenir Next Condensed Regular"/>
              </a:defRPr>
            </a:lvl1pPr>
          </a:lstStyle>
          <a:p>
            <a:r>
              <a:t>https://www.stiftung-kloster-dalheim.lwl.org/media/filer_public_thumbnails/filer_public/94/eb/94eb06da-edd0-4537-931f-43531038be77/titelblild-latein-inklusive-webseite-neu.jpg__1920x920_q90_crop_subject_location-960,462_subsampling-2_upscale.jpg</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i? (Für wen?)"/>
          <p:cNvSpPr txBox="1">
            <a:spLocks noGrp="1"/>
          </p:cNvSpPr>
          <p:nvPr>
            <p:ph type="title"/>
          </p:nvPr>
        </p:nvSpPr>
        <p:spPr>
          <a:prstGeom prst="rect">
            <a:avLst/>
          </a:prstGeom>
        </p:spPr>
        <p:txBody>
          <a:bodyPr/>
          <a:lstStyle/>
          <a:p>
            <a:pPr defTabSz="560830">
              <a:defRPr sz="9600">
                <a:solidFill>
                  <a:srgbClr val="95C02C"/>
                </a:solidFill>
              </a:defRPr>
            </a:pPr>
            <a:r>
              <a:t>Cui?</a:t>
            </a:r>
            <a:r>
              <a:rPr>
                <a:solidFill>
                  <a:srgbClr val="000000"/>
                </a:solidFill>
              </a:rPr>
              <a:t> (Für wen?)</a:t>
            </a:r>
          </a:p>
        </p:txBody>
      </p:sp>
      <p:sp>
        <p:nvSpPr>
          <p:cNvPr id="351"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352"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353"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grpSp>
        <p:nvGrpSpPr>
          <p:cNvPr id="356" name="Für Kinder, die zu regelmäßigem Lernen und Lesen bereit sind!"/>
          <p:cNvGrpSpPr/>
          <p:nvPr/>
        </p:nvGrpSpPr>
        <p:grpSpPr>
          <a:xfrm>
            <a:off x="635000" y="4996443"/>
            <a:ext cx="18141219" cy="1397002"/>
            <a:chOff x="0" y="0"/>
            <a:chExt cx="18141218" cy="1397000"/>
          </a:xfrm>
        </p:grpSpPr>
        <p:sp>
          <p:nvSpPr>
            <p:cNvPr id="354"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55" name="Für Kinder, die zu regelmäßigem Lernen und Lesen bereit sind!"/>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Für Kinder, die zu </a:t>
              </a:r>
              <a:r>
                <a:rPr>
                  <a:solidFill>
                    <a:srgbClr val="FF2600"/>
                  </a:solidFill>
                </a:rPr>
                <a:t>regelmäßigem Lernen und Lesen</a:t>
              </a:r>
              <a:r>
                <a:t> bereit sind!</a:t>
              </a:r>
            </a:p>
          </p:txBody>
        </p:sp>
      </p:grpSp>
      <p:grpSp>
        <p:nvGrpSpPr>
          <p:cNvPr id="359" name="Für Kinder, die sich gern und ausdauernd mit einer Sache beschäftigen!"/>
          <p:cNvGrpSpPr/>
          <p:nvPr/>
        </p:nvGrpSpPr>
        <p:grpSpPr>
          <a:xfrm>
            <a:off x="127000" y="3274235"/>
            <a:ext cx="20580977" cy="1397001"/>
            <a:chOff x="0" y="0"/>
            <a:chExt cx="20580976" cy="1397000"/>
          </a:xfrm>
        </p:grpSpPr>
        <p:sp>
          <p:nvSpPr>
            <p:cNvPr id="357" name="Abgerundetes Rechteck"/>
            <p:cNvSpPr/>
            <p:nvPr/>
          </p:nvSpPr>
          <p:spPr>
            <a:xfrm>
              <a:off x="0" y="0"/>
              <a:ext cx="20580977"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58" name="Für Kinder, die sich gern und ausdauernd mit einer Sache beschäftigen!"/>
            <p:cNvSpPr txBox="1"/>
            <p:nvPr/>
          </p:nvSpPr>
          <p:spPr>
            <a:xfrm>
              <a:off x="90413" y="285750"/>
              <a:ext cx="20400150"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Für Kinder, die sich </a:t>
              </a:r>
              <a:r>
                <a:rPr>
                  <a:solidFill>
                    <a:srgbClr val="FF2600"/>
                  </a:solidFill>
                </a:rPr>
                <a:t>gern und ausdauernd</a:t>
              </a:r>
              <a:r>
                <a:t> mit einer Sache beschäftigen! </a:t>
              </a:r>
            </a:p>
          </p:txBody>
        </p:sp>
      </p:grpSp>
      <p:grpSp>
        <p:nvGrpSpPr>
          <p:cNvPr id="362" name="Für Kinder, die gern kreative Denkaufgaben lösen und rätseln!"/>
          <p:cNvGrpSpPr/>
          <p:nvPr/>
        </p:nvGrpSpPr>
        <p:grpSpPr>
          <a:xfrm>
            <a:off x="1270000" y="6760587"/>
            <a:ext cx="18141219" cy="1397002"/>
            <a:chOff x="0" y="0"/>
            <a:chExt cx="18141218" cy="1397000"/>
          </a:xfrm>
        </p:grpSpPr>
        <p:sp>
          <p:nvSpPr>
            <p:cNvPr id="360"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61" name="Für Kinder, die gern kreative Denkaufgaben lösen und rätsel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Für Kinder, die gern </a:t>
              </a:r>
              <a:r>
                <a:rPr>
                  <a:solidFill>
                    <a:srgbClr val="FF2600"/>
                  </a:solidFill>
                </a:rPr>
                <a:t>kreative Denkaufgaben</a:t>
              </a:r>
              <a:r>
                <a:t> lösen und rätseln!</a:t>
              </a:r>
            </a:p>
          </p:txBody>
        </p:sp>
      </p:grpSp>
      <p:grpSp>
        <p:nvGrpSpPr>
          <p:cNvPr id="365" name="Für Kinder, die Interesse an der Antike und an Geschichte haben!"/>
          <p:cNvGrpSpPr/>
          <p:nvPr/>
        </p:nvGrpSpPr>
        <p:grpSpPr>
          <a:xfrm>
            <a:off x="2540329" y="10246938"/>
            <a:ext cx="18141220" cy="1397002"/>
            <a:chOff x="0" y="0"/>
            <a:chExt cx="18141219" cy="1397000"/>
          </a:xfrm>
        </p:grpSpPr>
        <p:sp>
          <p:nvSpPr>
            <p:cNvPr id="363" name="Abgerundetes Rechteck"/>
            <p:cNvSpPr/>
            <p:nvPr/>
          </p:nvSpPr>
          <p:spPr>
            <a:xfrm>
              <a:off x="0" y="0"/>
              <a:ext cx="18141220"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64" name="Für Kinder, die Interesse an der Antike und an Geschichte haben!"/>
            <p:cNvSpPr txBox="1"/>
            <p:nvPr/>
          </p:nvSpPr>
          <p:spPr>
            <a:xfrm>
              <a:off x="90413" y="285750"/>
              <a:ext cx="17960394"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Für Kinder, die </a:t>
              </a:r>
              <a:r>
                <a:rPr>
                  <a:solidFill>
                    <a:srgbClr val="FF2600"/>
                  </a:solidFill>
                </a:rPr>
                <a:t>Interesse an der Antike und an Geschichte</a:t>
              </a:r>
              <a:r>
                <a:t> haben!</a:t>
              </a:r>
            </a:p>
          </p:txBody>
        </p:sp>
      </p:grpSp>
      <p:grpSp>
        <p:nvGrpSpPr>
          <p:cNvPr id="368" name="Für Kinder, die gut beobachten können!"/>
          <p:cNvGrpSpPr/>
          <p:nvPr/>
        </p:nvGrpSpPr>
        <p:grpSpPr>
          <a:xfrm>
            <a:off x="1905000" y="8440263"/>
            <a:ext cx="18141219" cy="1397002"/>
            <a:chOff x="0" y="0"/>
            <a:chExt cx="18141218" cy="1397000"/>
          </a:xfrm>
        </p:grpSpPr>
        <p:sp>
          <p:nvSpPr>
            <p:cNvPr id="366"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67" name="Für Kinder, die gut beobachten könne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Für Kinder, die </a:t>
              </a:r>
              <a:r>
                <a:rPr>
                  <a:solidFill>
                    <a:srgbClr val="FF2600"/>
                  </a:solidFill>
                </a:rPr>
                <a:t>gut beobachten</a:t>
              </a:r>
              <a:r>
                <a:t> können!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9"/>
                                        </p:tgtEl>
                                        <p:attrNameLst>
                                          <p:attrName>style.visibility</p:attrName>
                                        </p:attrNameLst>
                                      </p:cBhvr>
                                      <p:to>
                                        <p:strVal val="visible"/>
                                      </p:to>
                                    </p:set>
                                    <p:animEffect transition="in" filter="wipe(left)">
                                      <p:cBhvr>
                                        <p:cTn id="7" dur="10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56"/>
                                        </p:tgtEl>
                                        <p:attrNameLst>
                                          <p:attrName>style.visibility</p:attrName>
                                        </p:attrNameLst>
                                      </p:cBhvr>
                                      <p:to>
                                        <p:strVal val="visible"/>
                                      </p:to>
                                    </p:set>
                                    <p:animEffect transition="in" filter="wipe(left)">
                                      <p:cBhvr>
                                        <p:cTn id="12" dur="1000"/>
                                        <p:tgtEl>
                                          <p:spTgt spid="3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362"/>
                                        </p:tgtEl>
                                        <p:attrNameLst>
                                          <p:attrName>style.visibility</p:attrName>
                                        </p:attrNameLst>
                                      </p:cBhvr>
                                      <p:to>
                                        <p:strVal val="visible"/>
                                      </p:to>
                                    </p:set>
                                    <p:animEffect transition="in" filter="wipe(left)">
                                      <p:cBhvr>
                                        <p:cTn id="17" dur="1000"/>
                                        <p:tgtEl>
                                          <p:spTgt spid="3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368"/>
                                        </p:tgtEl>
                                        <p:attrNameLst>
                                          <p:attrName>style.visibility</p:attrName>
                                        </p:attrNameLst>
                                      </p:cBhvr>
                                      <p:to>
                                        <p:strVal val="visible"/>
                                      </p:to>
                                    </p:set>
                                    <p:animEffect transition="in" filter="wipe(left)">
                                      <p:cBhvr>
                                        <p:cTn id="22" dur="1000"/>
                                        <p:tgtEl>
                                          <p:spTgt spid="3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365"/>
                                        </p:tgtEl>
                                        <p:attrNameLst>
                                          <p:attrName>style.visibility</p:attrName>
                                        </p:attrNameLst>
                                      </p:cBhvr>
                                      <p:to>
                                        <p:strVal val="visible"/>
                                      </p:to>
                                    </p:set>
                                    <p:animEffect transition="in" filter="wipe(left)">
                                      <p:cBhvr>
                                        <p:cTn id="27"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2" animBg="1" advAuto="0"/>
      <p:bldP spid="359" grpId="1" animBg="1" advAuto="0"/>
      <p:bldP spid="362" grpId="3" animBg="1" advAuto="0"/>
      <p:bldP spid="365" grpId="5" animBg="1" advAuto="0"/>
      <p:bldP spid="368" grpId="4"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Bono? (Zum Vorteil?)"/>
          <p:cNvSpPr txBox="1">
            <a:spLocks noGrp="1"/>
          </p:cNvSpPr>
          <p:nvPr>
            <p:ph type="title"/>
          </p:nvPr>
        </p:nvSpPr>
        <p:spPr>
          <a:prstGeom prst="rect">
            <a:avLst/>
          </a:prstGeom>
        </p:spPr>
        <p:txBody>
          <a:bodyPr/>
          <a:lstStyle/>
          <a:p>
            <a:pPr defTabSz="560830">
              <a:defRPr sz="9600">
                <a:solidFill>
                  <a:srgbClr val="95C02C"/>
                </a:solidFill>
              </a:defRPr>
            </a:pPr>
            <a:r>
              <a:t>Bono?</a:t>
            </a:r>
            <a:r>
              <a:rPr>
                <a:solidFill>
                  <a:srgbClr val="000000"/>
                </a:solidFill>
              </a:rPr>
              <a:t> (Zum Vorteil?)</a:t>
            </a:r>
          </a:p>
        </p:txBody>
      </p:sp>
      <p:sp>
        <p:nvSpPr>
          <p:cNvPr id="371"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372"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grpSp>
        <p:nvGrpSpPr>
          <p:cNvPr id="375" name="Du kannst eine „Zeitmaschine“ in die Antike nutzen!"/>
          <p:cNvGrpSpPr/>
          <p:nvPr/>
        </p:nvGrpSpPr>
        <p:grpSpPr>
          <a:xfrm>
            <a:off x="601132" y="4729965"/>
            <a:ext cx="18141220" cy="1397002"/>
            <a:chOff x="0" y="0"/>
            <a:chExt cx="18141218" cy="1397000"/>
          </a:xfrm>
        </p:grpSpPr>
        <p:sp>
          <p:nvSpPr>
            <p:cNvPr id="373"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74" name="Du kannst eine „Zeitmaschine“ in die Antike nutze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kannst eine </a:t>
              </a:r>
              <a:r>
                <a:rPr>
                  <a:solidFill>
                    <a:srgbClr val="FF1A00"/>
                  </a:solidFill>
                </a:rPr>
                <a:t>„Zeitmaschine“</a:t>
              </a:r>
              <a:r>
                <a:t> in die Antike nutzen!</a:t>
              </a:r>
            </a:p>
          </p:txBody>
        </p:sp>
      </p:grpSp>
      <p:grpSp>
        <p:nvGrpSpPr>
          <p:cNvPr id="378" name="Du lernst die „Mutter“ aller modernen romanischen Sprachen kennen!"/>
          <p:cNvGrpSpPr/>
          <p:nvPr/>
        </p:nvGrpSpPr>
        <p:grpSpPr>
          <a:xfrm>
            <a:off x="50119" y="3185280"/>
            <a:ext cx="20580979" cy="1397002"/>
            <a:chOff x="0" y="0"/>
            <a:chExt cx="20580977" cy="1397000"/>
          </a:xfrm>
        </p:grpSpPr>
        <p:sp>
          <p:nvSpPr>
            <p:cNvPr id="376" name="Abgerundetes Rechteck"/>
            <p:cNvSpPr/>
            <p:nvPr/>
          </p:nvSpPr>
          <p:spPr>
            <a:xfrm>
              <a:off x="0" y="0"/>
              <a:ext cx="20580978"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77" name="Du lernst die „Mutter“ aller modernen romanischen Sprachen kennen!"/>
            <p:cNvSpPr txBox="1"/>
            <p:nvPr/>
          </p:nvSpPr>
          <p:spPr>
            <a:xfrm>
              <a:off x="90413" y="285750"/>
              <a:ext cx="2040015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lernst die </a:t>
              </a:r>
              <a:r>
                <a:rPr>
                  <a:solidFill>
                    <a:srgbClr val="FF1A00"/>
                  </a:solidFill>
                </a:rPr>
                <a:t>„Mutter“ aller modernen romanischen Sprachen</a:t>
              </a:r>
              <a:r>
                <a:t> kennen!</a:t>
              </a:r>
            </a:p>
          </p:txBody>
        </p:sp>
      </p:grpSp>
      <p:grpSp>
        <p:nvGrpSpPr>
          <p:cNvPr id="381" name="Du stärkst deine Ausdrucksfähigkeit und Lesekompetenz im Deutschen!"/>
          <p:cNvGrpSpPr/>
          <p:nvPr/>
        </p:nvGrpSpPr>
        <p:grpSpPr>
          <a:xfrm>
            <a:off x="1270000" y="6274649"/>
            <a:ext cx="18141219" cy="1397002"/>
            <a:chOff x="0" y="0"/>
            <a:chExt cx="18141218" cy="1397000"/>
          </a:xfrm>
        </p:grpSpPr>
        <p:sp>
          <p:nvSpPr>
            <p:cNvPr id="379"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80" name="Du stärkst deine Ausdrucksfähigkeit und Lesekompetenz im Deutsche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stärkst deine </a:t>
              </a:r>
              <a:r>
                <a:rPr>
                  <a:solidFill>
                    <a:srgbClr val="FF1A00"/>
                  </a:solidFill>
                </a:rPr>
                <a:t>Ausdrucksfähigkeit und Lesekompetenz</a:t>
              </a:r>
              <a:r>
                <a:t> im Deutschen!</a:t>
              </a:r>
            </a:p>
          </p:txBody>
        </p:sp>
      </p:grpSp>
      <p:grpSp>
        <p:nvGrpSpPr>
          <p:cNvPr id="384" name="Du erfährst, wie eine Sprache funktioniert, wie sie nützt, aber auch manipulieren kann!"/>
          <p:cNvGrpSpPr/>
          <p:nvPr/>
        </p:nvGrpSpPr>
        <p:grpSpPr>
          <a:xfrm>
            <a:off x="2540329" y="9512659"/>
            <a:ext cx="18141220" cy="1778387"/>
            <a:chOff x="0" y="0"/>
            <a:chExt cx="18141219" cy="1778386"/>
          </a:xfrm>
        </p:grpSpPr>
        <p:sp>
          <p:nvSpPr>
            <p:cNvPr id="382" name="Abgerundetes Rechteck"/>
            <p:cNvSpPr/>
            <p:nvPr/>
          </p:nvSpPr>
          <p:spPr>
            <a:xfrm>
              <a:off x="0" y="0"/>
              <a:ext cx="18141220" cy="1778387"/>
            </a:xfrm>
            <a:prstGeom prst="roundRect">
              <a:avLst>
                <a:gd name="adj" fmla="val 17358"/>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83" name="Du erfährst, wie eine Sprache funktioniert, wie sie nützt, aber auch manipulieren kann!"/>
            <p:cNvSpPr txBox="1"/>
            <p:nvPr/>
          </p:nvSpPr>
          <p:spPr>
            <a:xfrm>
              <a:off x="90413" y="114493"/>
              <a:ext cx="17960394"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erfährst, wie eine </a:t>
              </a:r>
              <a:r>
                <a:rPr>
                  <a:solidFill>
                    <a:srgbClr val="FF1A00"/>
                  </a:solidFill>
                </a:rPr>
                <a:t>Sprache funktioniert</a:t>
              </a:r>
              <a:r>
                <a:t>, wie sie </a:t>
              </a:r>
              <a:r>
                <a:rPr>
                  <a:solidFill>
                    <a:srgbClr val="FF1A00"/>
                  </a:solidFill>
                </a:rPr>
                <a:t>nützt</a:t>
              </a:r>
              <a:r>
                <a:t>, aber auch manipulieren kann!</a:t>
              </a:r>
            </a:p>
          </p:txBody>
        </p:sp>
      </p:grpSp>
      <p:grpSp>
        <p:nvGrpSpPr>
          <p:cNvPr id="387" name="Du bekommst ein Fitness-Studio-Abo für dein Gehirn!"/>
          <p:cNvGrpSpPr/>
          <p:nvPr/>
        </p:nvGrpSpPr>
        <p:grpSpPr>
          <a:xfrm>
            <a:off x="1888065" y="7856494"/>
            <a:ext cx="18141220" cy="1397002"/>
            <a:chOff x="0" y="0"/>
            <a:chExt cx="18141218" cy="1397000"/>
          </a:xfrm>
        </p:grpSpPr>
        <p:sp>
          <p:nvSpPr>
            <p:cNvPr id="385"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86" name="Du bekommst ein Fitness-Studio-Abo für dein Gehir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bekommst ein </a:t>
              </a:r>
              <a:r>
                <a:rPr>
                  <a:solidFill>
                    <a:srgbClr val="FF1A00"/>
                  </a:solidFill>
                </a:rPr>
                <a:t>Fitness-Studio</a:t>
              </a:r>
              <a:r>
                <a:t>-Abo für dein </a:t>
              </a:r>
              <a:r>
                <a:rPr>
                  <a:solidFill>
                    <a:srgbClr val="FF1A00"/>
                  </a:solidFill>
                </a:rPr>
                <a:t>Gehirn</a:t>
              </a:r>
              <a:r>
                <a:t>!</a:t>
              </a:r>
            </a:p>
          </p:txBody>
        </p:sp>
      </p:grpSp>
      <p:grpSp>
        <p:nvGrpSpPr>
          <p:cNvPr id="390" name="Du lernst, dass Sprache schön sein kann: in der Kunst, Musik, Kultur –  damals und heute"/>
          <p:cNvGrpSpPr/>
          <p:nvPr/>
        </p:nvGrpSpPr>
        <p:grpSpPr>
          <a:xfrm>
            <a:off x="1718733" y="11459885"/>
            <a:ext cx="18141219" cy="1778387"/>
            <a:chOff x="0" y="0"/>
            <a:chExt cx="18141218" cy="1778386"/>
          </a:xfrm>
        </p:grpSpPr>
        <p:sp>
          <p:nvSpPr>
            <p:cNvPr id="388" name="Abgerundetes Rechteck"/>
            <p:cNvSpPr/>
            <p:nvPr/>
          </p:nvSpPr>
          <p:spPr>
            <a:xfrm>
              <a:off x="0" y="0"/>
              <a:ext cx="18141219" cy="1778387"/>
            </a:xfrm>
            <a:prstGeom prst="roundRect">
              <a:avLst>
                <a:gd name="adj" fmla="val 17358"/>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389" name="Du lernst, dass Sprache schön sein kann: in der Kunst, Musik, Kultur –  damals und heute"/>
            <p:cNvSpPr txBox="1"/>
            <p:nvPr/>
          </p:nvSpPr>
          <p:spPr>
            <a:xfrm>
              <a:off x="90412" y="114493"/>
              <a:ext cx="17960394" cy="154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200" spc="-84">
                  <a:latin typeface="Avenir Next Demi Bold"/>
                  <a:ea typeface="Avenir Next Demi Bold"/>
                  <a:cs typeface="Avenir Next Demi Bold"/>
                  <a:sym typeface="Avenir Next Demi Bold"/>
                </a:defRPr>
              </a:pPr>
              <a:r>
                <a:t>Du lernst, dass </a:t>
              </a:r>
              <a:r>
                <a:rPr>
                  <a:solidFill>
                    <a:srgbClr val="FF1A00"/>
                  </a:solidFill>
                </a:rPr>
                <a:t>Sprache schön</a:t>
              </a:r>
              <a:r>
                <a:t> sein kann: in der </a:t>
              </a:r>
              <a:r>
                <a:rPr>
                  <a:solidFill>
                    <a:srgbClr val="FF1A00"/>
                  </a:solidFill>
                </a:rPr>
                <a:t>Kunst, Musik, Kultur</a:t>
              </a:r>
              <a:r>
                <a:t> – </a:t>
              </a:r>
              <a:br/>
              <a:r>
                <a:t>damals und heute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78"/>
                                        </p:tgtEl>
                                        <p:attrNameLst>
                                          <p:attrName>style.visibility</p:attrName>
                                        </p:attrNameLst>
                                      </p:cBhvr>
                                      <p:to>
                                        <p:strVal val="visible"/>
                                      </p:to>
                                    </p:set>
                                    <p:animEffect transition="in" filter="wipe(left)">
                                      <p:cBhvr>
                                        <p:cTn id="7" dur="10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75"/>
                                        </p:tgtEl>
                                        <p:attrNameLst>
                                          <p:attrName>style.visibility</p:attrName>
                                        </p:attrNameLst>
                                      </p:cBhvr>
                                      <p:to>
                                        <p:strVal val="visible"/>
                                      </p:to>
                                    </p:set>
                                    <p:animEffect transition="in" filter="wipe(left)">
                                      <p:cBhvr>
                                        <p:cTn id="12" dur="1000"/>
                                        <p:tgtEl>
                                          <p:spTgt spid="3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381"/>
                                        </p:tgtEl>
                                        <p:attrNameLst>
                                          <p:attrName>style.visibility</p:attrName>
                                        </p:attrNameLst>
                                      </p:cBhvr>
                                      <p:to>
                                        <p:strVal val="visible"/>
                                      </p:to>
                                    </p:set>
                                    <p:animEffect transition="in" filter="wipe(left)">
                                      <p:cBhvr>
                                        <p:cTn id="17" dur="1000"/>
                                        <p:tgtEl>
                                          <p:spTgt spid="3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387"/>
                                        </p:tgtEl>
                                        <p:attrNameLst>
                                          <p:attrName>style.visibility</p:attrName>
                                        </p:attrNameLst>
                                      </p:cBhvr>
                                      <p:to>
                                        <p:strVal val="visible"/>
                                      </p:to>
                                    </p:set>
                                    <p:animEffect transition="in" filter="wipe(left)">
                                      <p:cBhvr>
                                        <p:cTn id="22" dur="1000"/>
                                        <p:tgtEl>
                                          <p:spTgt spid="3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384"/>
                                        </p:tgtEl>
                                        <p:attrNameLst>
                                          <p:attrName>style.visibility</p:attrName>
                                        </p:attrNameLst>
                                      </p:cBhvr>
                                      <p:to>
                                        <p:strVal val="visible"/>
                                      </p:to>
                                    </p:set>
                                    <p:animEffect transition="in" filter="wipe(left)">
                                      <p:cBhvr>
                                        <p:cTn id="27" dur="1000"/>
                                        <p:tgtEl>
                                          <p:spTgt spid="3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6" nodeType="clickEffect">
                                  <p:stCondLst>
                                    <p:cond delay="0"/>
                                  </p:stCondLst>
                                  <p:iterate>
                                    <p:tmAbs val="0"/>
                                  </p:iterate>
                                  <p:childTnLst>
                                    <p:set>
                                      <p:cBhvr>
                                        <p:cTn id="31" fill="hold"/>
                                        <p:tgtEl>
                                          <p:spTgt spid="390"/>
                                        </p:tgtEl>
                                        <p:attrNameLst>
                                          <p:attrName>style.visibility</p:attrName>
                                        </p:attrNameLst>
                                      </p:cBhvr>
                                      <p:to>
                                        <p:strVal val="visible"/>
                                      </p:to>
                                    </p:set>
                                    <p:animEffect transition="in" filter="wipe(left)">
                                      <p:cBhvr>
                                        <p:cTn id="32"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2" animBg="1" advAuto="0"/>
      <p:bldP spid="378" grpId="1" animBg="1" advAuto="0"/>
      <p:bldP spid="381" grpId="3" animBg="1" advAuto="0"/>
      <p:bldP spid="384" grpId="5" animBg="1" advAuto="0"/>
      <p:bldP spid="387" grpId="4" animBg="1" advAuto="0"/>
      <p:bldP spid="390" grpId="6"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asterix-4976983_1280.jpg" descr="asterix-4976983_1280.jpg"/>
          <p:cNvPicPr>
            <a:picLocks noGrp="1" noChangeAspect="1"/>
          </p:cNvPicPr>
          <p:nvPr>
            <p:ph type="pic" idx="21"/>
          </p:nvPr>
        </p:nvPicPr>
        <p:blipFill>
          <a:blip r:embed="rId2"/>
          <a:stretch>
            <a:fillRect/>
          </a:stretch>
        </p:blipFill>
        <p:spPr>
          <a:xfrm>
            <a:off x="14032656" y="3389286"/>
            <a:ext cx="10349537" cy="6937425"/>
          </a:xfrm>
          <a:prstGeom prst="rect">
            <a:avLst/>
          </a:prstGeom>
        </p:spPr>
      </p:pic>
      <p:sp>
        <p:nvSpPr>
          <p:cNvPr id="393" name="Für Rückfragen stehen wir euch gern zur Verfügung:"/>
          <p:cNvSpPr txBox="1">
            <a:spLocks noGrp="1"/>
          </p:cNvSpPr>
          <p:nvPr>
            <p:ph type="body" sz="half" idx="1"/>
          </p:nvPr>
        </p:nvSpPr>
        <p:spPr>
          <a:xfrm>
            <a:off x="547844" y="3813502"/>
            <a:ext cx="13386932" cy="8311560"/>
          </a:xfrm>
          <a:prstGeom prst="rect">
            <a:avLst/>
          </a:prstGeom>
        </p:spPr>
        <p:txBody>
          <a:bodyPr/>
          <a:lstStyle>
            <a:lvl1pPr>
              <a:lnSpc>
                <a:spcPct val="150000"/>
              </a:lnSpc>
              <a:spcBef>
                <a:spcPts val="0"/>
              </a:spcBef>
              <a:defRPr sz="8000" b="1" spc="-400">
                <a:latin typeface="Avenir Next Regular"/>
                <a:ea typeface="Avenir Next Regular"/>
                <a:cs typeface="Avenir Next Regular"/>
                <a:sym typeface="Avenir Next Regular"/>
              </a:defRPr>
            </a:lvl1pPr>
          </a:lstStyle>
          <a:p>
            <a:r>
              <a:t>Für Rückfragen stehen wir euch gern zur Verfügung:</a:t>
            </a:r>
          </a:p>
        </p:txBody>
      </p:sp>
      <p:sp>
        <p:nvSpPr>
          <p:cNvPr id="394" name="Latein am GymHaan"/>
          <p:cNvSpPr txBox="1">
            <a:spLocks noGrp="1"/>
          </p:cNvSpPr>
          <p:nvPr>
            <p:ph type="title"/>
          </p:nvPr>
        </p:nvSpPr>
        <p:spPr>
          <a:xfrm>
            <a:off x="547843" y="1837663"/>
            <a:ext cx="11442703" cy="2466976"/>
          </a:xfrm>
          <a:prstGeom prst="rect">
            <a:avLst/>
          </a:prstGeom>
        </p:spPr>
        <p:txBody>
          <a:bodyPr/>
          <a:lstStyle>
            <a:lvl1pPr defTabSz="502412">
              <a:defRPr sz="8600"/>
            </a:lvl1pPr>
          </a:lstStyle>
          <a:p>
            <a:r>
              <a:t>Latein am GymHaan</a:t>
            </a:r>
          </a:p>
        </p:txBody>
      </p:sp>
      <p:sp>
        <p:nvSpPr>
          <p:cNvPr id="395" name="https://pixabay.com/images/id-4976983/"/>
          <p:cNvSpPr txBox="1"/>
          <p:nvPr/>
        </p:nvSpPr>
        <p:spPr>
          <a:xfrm>
            <a:off x="14066018" y="10393867"/>
            <a:ext cx="1905001"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spc="-9">
                <a:latin typeface="Avenir Next Condensed Regular"/>
                <a:ea typeface="Avenir Next Condensed Regular"/>
                <a:cs typeface="Avenir Next Condensed Regular"/>
                <a:sym typeface="Avenir Next Condensed Regular"/>
              </a:defRPr>
            </a:lvl1pPr>
          </a:lstStyle>
          <a:p>
            <a:r>
              <a:t>https://pixabay.com/images/id-4976983/</a:t>
            </a:r>
          </a:p>
        </p:txBody>
      </p:sp>
      <p:grpSp>
        <p:nvGrpSpPr>
          <p:cNvPr id="398" name="Auf geht’s, Asterix!  Wir lernen ab jetzt Latein!"/>
          <p:cNvGrpSpPr/>
          <p:nvPr/>
        </p:nvGrpSpPr>
        <p:grpSpPr>
          <a:xfrm>
            <a:off x="13058553" y="313057"/>
            <a:ext cx="11098516" cy="3853316"/>
            <a:chOff x="0" y="0"/>
            <a:chExt cx="11098514" cy="3853315"/>
          </a:xfrm>
        </p:grpSpPr>
        <p:sp>
          <p:nvSpPr>
            <p:cNvPr id="396" name="Sprechblase"/>
            <p:cNvSpPr/>
            <p:nvPr/>
          </p:nvSpPr>
          <p:spPr>
            <a:xfrm>
              <a:off x="0" y="0"/>
              <a:ext cx="11098515" cy="3853316"/>
            </a:xfrm>
            <a:prstGeom prst="wedgeEllipseCallout">
              <a:avLst>
                <a:gd name="adj1" fmla="val 5819"/>
                <a:gd name="adj2" fmla="val 70974"/>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600" spc="-112">
                  <a:latin typeface="Avenir Next Demi Bold"/>
                  <a:ea typeface="Avenir Next Demi Bold"/>
                  <a:cs typeface="Avenir Next Demi Bold"/>
                  <a:sym typeface="Avenir Next Demi Bold"/>
                </a:defRPr>
              </a:pPr>
              <a:endParaRPr/>
            </a:p>
          </p:txBody>
        </p:sp>
        <p:sp>
          <p:nvSpPr>
            <p:cNvPr id="397" name="Auf geht’s, Asterix!  Wir lernen ab jetzt Latein!"/>
            <p:cNvSpPr txBox="1"/>
            <p:nvPr/>
          </p:nvSpPr>
          <p:spPr>
            <a:xfrm>
              <a:off x="1625340" y="428057"/>
              <a:ext cx="7847835" cy="299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600" spc="-112">
                  <a:latin typeface="Avenir Next Demi Bold"/>
                  <a:ea typeface="Avenir Next Demi Bold"/>
                  <a:cs typeface="Avenir Next Demi Bold"/>
                  <a:sym typeface="Avenir Next Demi Bold"/>
                </a:defRPr>
              </a:pPr>
              <a:r>
                <a:t>Auf geht’s, Asterix! </a:t>
              </a:r>
              <a:br/>
              <a:r>
                <a:t>Wir lernen ab jetzt Latein!</a:t>
              </a:r>
            </a:p>
          </p:txBody>
        </p:sp>
      </p:grpSp>
      <p:grpSp>
        <p:nvGrpSpPr>
          <p:cNvPr id="401" name="Herr Ameri"/>
          <p:cNvGrpSpPr/>
          <p:nvPr/>
        </p:nvGrpSpPr>
        <p:grpSpPr>
          <a:xfrm>
            <a:off x="388897" y="11578042"/>
            <a:ext cx="3810003" cy="1905002"/>
            <a:chOff x="0" y="0"/>
            <a:chExt cx="3810001" cy="1905000"/>
          </a:xfrm>
        </p:grpSpPr>
        <p:sp>
          <p:nvSpPr>
            <p:cNvPr id="399"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00" name="Herr Ameri"/>
            <p:cNvSpPr txBox="1"/>
            <p:nvPr/>
          </p:nvSpPr>
          <p:spPr>
            <a:xfrm>
              <a:off x="55795" y="469900"/>
              <a:ext cx="3698411" cy="965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5000" spc="-100">
                  <a:latin typeface="Avenir Next Demi Bold"/>
                  <a:ea typeface="Avenir Next Demi Bold"/>
                  <a:cs typeface="Avenir Next Demi Bold"/>
                  <a:sym typeface="Avenir Next Demi Bold"/>
                </a:defRPr>
              </a:lvl1pPr>
            </a:lstStyle>
            <a:p>
              <a:r>
                <a:t>Herr Ameri</a:t>
              </a:r>
            </a:p>
          </p:txBody>
        </p:sp>
      </p:grpSp>
      <p:grpSp>
        <p:nvGrpSpPr>
          <p:cNvPr id="404" name="Herr Dr. Krieckhaus"/>
          <p:cNvGrpSpPr/>
          <p:nvPr/>
        </p:nvGrpSpPr>
        <p:grpSpPr>
          <a:xfrm>
            <a:off x="8450702" y="11578042"/>
            <a:ext cx="3810002" cy="1905002"/>
            <a:chOff x="0" y="0"/>
            <a:chExt cx="3810001" cy="1905000"/>
          </a:xfrm>
        </p:grpSpPr>
        <p:sp>
          <p:nvSpPr>
            <p:cNvPr id="402"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03" name="Herr Dr. Krieckhaus"/>
            <p:cNvSpPr txBox="1"/>
            <p:nvPr/>
          </p:nvSpPr>
          <p:spPr>
            <a:xfrm>
              <a:off x="55795" y="38100"/>
              <a:ext cx="3698411" cy="1828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5000" spc="-100">
                  <a:latin typeface="Avenir Next Demi Bold"/>
                  <a:ea typeface="Avenir Next Demi Bold"/>
                  <a:cs typeface="Avenir Next Demi Bold"/>
                  <a:sym typeface="Avenir Next Demi Bold"/>
                </a:defRPr>
              </a:lvl1pPr>
            </a:lstStyle>
            <a:p>
              <a:r>
                <a:t>Herr Dr. Krieckhaus</a:t>
              </a:r>
            </a:p>
          </p:txBody>
        </p:sp>
      </p:grpSp>
      <p:grpSp>
        <p:nvGrpSpPr>
          <p:cNvPr id="407" name="Herr Noack"/>
          <p:cNvGrpSpPr/>
          <p:nvPr/>
        </p:nvGrpSpPr>
        <p:grpSpPr>
          <a:xfrm>
            <a:off x="12508424" y="11578042"/>
            <a:ext cx="3810002" cy="1905002"/>
            <a:chOff x="0" y="0"/>
            <a:chExt cx="3810001" cy="1905000"/>
          </a:xfrm>
        </p:grpSpPr>
        <p:sp>
          <p:nvSpPr>
            <p:cNvPr id="405"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06" name="Herr Noack"/>
            <p:cNvSpPr txBox="1"/>
            <p:nvPr/>
          </p:nvSpPr>
          <p:spPr>
            <a:xfrm>
              <a:off x="55795" y="469900"/>
              <a:ext cx="3698411" cy="965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5000" spc="-100">
                  <a:latin typeface="Avenir Next Demi Bold"/>
                  <a:ea typeface="Avenir Next Demi Bold"/>
                  <a:cs typeface="Avenir Next Demi Bold"/>
                  <a:sym typeface="Avenir Next Demi Bold"/>
                </a:defRPr>
              </a:lvl1pPr>
            </a:lstStyle>
            <a:p>
              <a:r>
                <a:t>Herr Noack</a:t>
              </a:r>
            </a:p>
          </p:txBody>
        </p:sp>
      </p:grpSp>
      <p:grpSp>
        <p:nvGrpSpPr>
          <p:cNvPr id="410" name="Herr Tonn"/>
          <p:cNvGrpSpPr/>
          <p:nvPr/>
        </p:nvGrpSpPr>
        <p:grpSpPr>
          <a:xfrm>
            <a:off x="16512508" y="11578042"/>
            <a:ext cx="3810002" cy="1905002"/>
            <a:chOff x="0" y="0"/>
            <a:chExt cx="3810001" cy="1905000"/>
          </a:xfrm>
        </p:grpSpPr>
        <p:sp>
          <p:nvSpPr>
            <p:cNvPr id="408"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09" name="Herr Tonn"/>
            <p:cNvSpPr txBox="1"/>
            <p:nvPr/>
          </p:nvSpPr>
          <p:spPr>
            <a:xfrm>
              <a:off x="55795" y="469900"/>
              <a:ext cx="3698411" cy="965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5000" spc="-100">
                  <a:latin typeface="Avenir Next Demi Bold"/>
                  <a:ea typeface="Avenir Next Demi Bold"/>
                  <a:cs typeface="Avenir Next Demi Bold"/>
                  <a:sym typeface="Avenir Next Demi Bold"/>
                </a:defRPr>
              </a:lvl1pPr>
            </a:lstStyle>
            <a:p>
              <a:r>
                <a:t>Herr Tonn</a:t>
              </a:r>
            </a:p>
          </p:txBody>
        </p:sp>
      </p:grpSp>
      <p:grpSp>
        <p:nvGrpSpPr>
          <p:cNvPr id="413" name="Frau Weber"/>
          <p:cNvGrpSpPr/>
          <p:nvPr/>
        </p:nvGrpSpPr>
        <p:grpSpPr>
          <a:xfrm>
            <a:off x="20516591" y="11578042"/>
            <a:ext cx="3810002" cy="1905002"/>
            <a:chOff x="0" y="0"/>
            <a:chExt cx="3810001" cy="1905000"/>
          </a:xfrm>
        </p:grpSpPr>
        <p:sp>
          <p:nvSpPr>
            <p:cNvPr id="411"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12" name="Frau Weber"/>
            <p:cNvSpPr txBox="1"/>
            <p:nvPr/>
          </p:nvSpPr>
          <p:spPr>
            <a:xfrm>
              <a:off x="55795" y="469900"/>
              <a:ext cx="3698411" cy="965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5000" spc="-100">
                  <a:latin typeface="Avenir Next Demi Bold"/>
                  <a:ea typeface="Avenir Next Demi Bold"/>
                  <a:cs typeface="Avenir Next Demi Bold"/>
                  <a:sym typeface="Avenir Next Demi Bold"/>
                </a:defRPr>
              </a:lvl1pPr>
            </a:lstStyle>
            <a:p>
              <a:r>
                <a:t>Frau Weber</a:t>
              </a:r>
            </a:p>
          </p:txBody>
        </p:sp>
      </p:grpSp>
      <p:grpSp>
        <p:nvGrpSpPr>
          <p:cNvPr id="416" name="Frau Chorzela"/>
          <p:cNvGrpSpPr/>
          <p:nvPr/>
        </p:nvGrpSpPr>
        <p:grpSpPr>
          <a:xfrm>
            <a:off x="4419801" y="11578042"/>
            <a:ext cx="3810002" cy="1905002"/>
            <a:chOff x="0" y="0"/>
            <a:chExt cx="3810001" cy="1905000"/>
          </a:xfrm>
        </p:grpSpPr>
        <p:sp>
          <p:nvSpPr>
            <p:cNvPr id="414" name="Abgerundetes Rechteck"/>
            <p:cNvSpPr/>
            <p:nvPr/>
          </p:nvSpPr>
          <p:spPr>
            <a:xfrm>
              <a:off x="0" y="0"/>
              <a:ext cx="3810002"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15" name="Frau Chorzela"/>
            <p:cNvSpPr txBox="1"/>
            <p:nvPr/>
          </p:nvSpPr>
          <p:spPr>
            <a:xfrm>
              <a:off x="55795" y="38100"/>
              <a:ext cx="3698411" cy="1828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spc="-100">
                  <a:latin typeface="Avenir Next Demi Bold"/>
                  <a:ea typeface="Avenir Next Demi Bold"/>
                  <a:cs typeface="Avenir Next Demi Bold"/>
                  <a:sym typeface="Avenir Next Demi Bold"/>
                </a:defRPr>
              </a:pPr>
              <a:r>
                <a:t>Frau</a:t>
              </a:r>
              <a:br/>
              <a:r>
                <a:t>Chorzela</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asterix-4976983_1280.jpg" descr="asterix-4976983_1280.jpg"/>
          <p:cNvPicPr>
            <a:picLocks noGrp="1" noChangeAspect="1"/>
          </p:cNvPicPr>
          <p:nvPr>
            <p:ph type="pic" idx="21"/>
          </p:nvPr>
        </p:nvPicPr>
        <p:blipFill>
          <a:blip r:embed="rId2"/>
          <a:stretch>
            <a:fillRect/>
          </a:stretch>
        </p:blipFill>
        <p:spPr>
          <a:xfrm>
            <a:off x="14032656" y="3389286"/>
            <a:ext cx="10349537" cy="6937425"/>
          </a:xfrm>
          <a:prstGeom prst="rect">
            <a:avLst/>
          </a:prstGeom>
        </p:spPr>
      </p:pic>
      <p:sp>
        <p:nvSpPr>
          <p:cNvPr id="419" name="Broschüre ‚Latein lernen – eine Welt entdecken‘…"/>
          <p:cNvSpPr txBox="1">
            <a:spLocks noGrp="1"/>
          </p:cNvSpPr>
          <p:nvPr>
            <p:ph type="body" sz="half" idx="1"/>
          </p:nvPr>
        </p:nvSpPr>
        <p:spPr>
          <a:xfrm>
            <a:off x="39844" y="3813502"/>
            <a:ext cx="13386932" cy="9736543"/>
          </a:xfrm>
          <a:prstGeom prst="rect">
            <a:avLst/>
          </a:prstGeom>
        </p:spPr>
        <p:txBody>
          <a:bodyPr/>
          <a:lstStyle/>
          <a:p>
            <a:pPr>
              <a:defRPr>
                <a:solidFill>
                  <a:srgbClr val="95BE21"/>
                </a:solidFill>
              </a:defRPr>
            </a:pPr>
            <a:r>
              <a:t>Broschüre ‚Latein lernen – eine Welt entdecken‘ </a:t>
            </a:r>
          </a:p>
          <a:p>
            <a:pPr>
              <a:defRPr>
                <a:solidFill>
                  <a:srgbClr val="95BE21"/>
                </a:solidFill>
              </a:defRPr>
            </a:pPr>
            <a:endParaRPr/>
          </a:p>
          <a:p>
            <a:pPr>
              <a:defRPr>
                <a:solidFill>
                  <a:srgbClr val="95BE21"/>
                </a:solidFill>
              </a:defRPr>
            </a:pPr>
            <a:endParaRPr/>
          </a:p>
          <a:p>
            <a:pPr algn="r">
              <a:defRPr>
                <a:solidFill>
                  <a:srgbClr val="95BE21"/>
                </a:solidFill>
              </a:defRPr>
            </a:pPr>
            <a:r>
              <a:t>Blick ins Lehrwerk ‚Roma A'</a:t>
            </a:r>
            <a:br/>
            <a:endParaRPr/>
          </a:p>
          <a:p>
            <a:endParaRPr/>
          </a:p>
          <a:p>
            <a:endParaRPr/>
          </a:p>
          <a:p>
            <a:pPr>
              <a:defRPr>
                <a:solidFill>
                  <a:srgbClr val="95BE21"/>
                </a:solidFill>
              </a:defRPr>
            </a:pPr>
            <a:r>
              <a:t>Roma — Bildergeschichten zum Ausmalen</a:t>
            </a:r>
            <a:br/>
            <a:endParaRPr/>
          </a:p>
        </p:txBody>
      </p:sp>
      <p:sp>
        <p:nvSpPr>
          <p:cNvPr id="420" name="Infomaterial"/>
          <p:cNvSpPr txBox="1">
            <a:spLocks noGrp="1"/>
          </p:cNvSpPr>
          <p:nvPr>
            <p:ph type="title"/>
          </p:nvPr>
        </p:nvSpPr>
        <p:spPr>
          <a:xfrm>
            <a:off x="547843" y="1837663"/>
            <a:ext cx="11442703" cy="2035195"/>
          </a:xfrm>
          <a:prstGeom prst="rect">
            <a:avLst/>
          </a:prstGeom>
        </p:spPr>
        <p:txBody>
          <a:bodyPr/>
          <a:lstStyle/>
          <a:p>
            <a:r>
              <a:t>Infomaterial</a:t>
            </a:r>
          </a:p>
        </p:txBody>
      </p:sp>
      <p:sp>
        <p:nvSpPr>
          <p:cNvPr id="421" name="https://pixabay.com/images/id-4976983/"/>
          <p:cNvSpPr txBox="1"/>
          <p:nvPr/>
        </p:nvSpPr>
        <p:spPr>
          <a:xfrm>
            <a:off x="14066018" y="10393867"/>
            <a:ext cx="1905001"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spc="-9">
                <a:latin typeface="Avenir Next Condensed Regular"/>
                <a:ea typeface="Avenir Next Condensed Regular"/>
                <a:cs typeface="Avenir Next Condensed Regular"/>
                <a:sym typeface="Avenir Next Condensed Regular"/>
              </a:defRPr>
            </a:lvl1pPr>
          </a:lstStyle>
          <a:p>
            <a:r>
              <a:t>https://pixabay.com/images/id-4976983/</a:t>
            </a:r>
          </a:p>
        </p:txBody>
      </p:sp>
      <p:grpSp>
        <p:nvGrpSpPr>
          <p:cNvPr id="424" name="Auf geht’s, Asterix!  Wir lernen ab jetzt Latein!"/>
          <p:cNvGrpSpPr/>
          <p:nvPr/>
        </p:nvGrpSpPr>
        <p:grpSpPr>
          <a:xfrm>
            <a:off x="13058553" y="313057"/>
            <a:ext cx="11098516" cy="3853316"/>
            <a:chOff x="0" y="0"/>
            <a:chExt cx="11098514" cy="3853315"/>
          </a:xfrm>
        </p:grpSpPr>
        <p:sp>
          <p:nvSpPr>
            <p:cNvPr id="422" name="Sprechblase"/>
            <p:cNvSpPr/>
            <p:nvPr/>
          </p:nvSpPr>
          <p:spPr>
            <a:xfrm>
              <a:off x="0" y="0"/>
              <a:ext cx="11098515" cy="3853316"/>
            </a:xfrm>
            <a:prstGeom prst="wedgeEllipseCallout">
              <a:avLst>
                <a:gd name="adj1" fmla="val 5819"/>
                <a:gd name="adj2" fmla="val 70974"/>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600" spc="-112">
                  <a:latin typeface="Avenir Next Demi Bold"/>
                  <a:ea typeface="Avenir Next Demi Bold"/>
                  <a:cs typeface="Avenir Next Demi Bold"/>
                  <a:sym typeface="Avenir Next Demi Bold"/>
                </a:defRPr>
              </a:pPr>
              <a:endParaRPr/>
            </a:p>
          </p:txBody>
        </p:sp>
        <p:sp>
          <p:nvSpPr>
            <p:cNvPr id="423" name="Auf geht’s, Asterix!  Wir lernen ab jetzt Latein!"/>
            <p:cNvSpPr txBox="1"/>
            <p:nvPr/>
          </p:nvSpPr>
          <p:spPr>
            <a:xfrm>
              <a:off x="1625340" y="428057"/>
              <a:ext cx="7847835" cy="299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600" spc="-112">
                  <a:latin typeface="Avenir Next Demi Bold"/>
                  <a:ea typeface="Avenir Next Demi Bold"/>
                  <a:cs typeface="Avenir Next Demi Bold"/>
                  <a:sym typeface="Avenir Next Demi Bold"/>
                </a:defRPr>
              </a:pPr>
              <a:r>
                <a:t>Auf geht’s, Asterix! </a:t>
              </a:r>
              <a:br/>
              <a:r>
                <a:t>Wir lernen ab jetzt Latein!</a:t>
              </a:r>
            </a:p>
          </p:txBody>
        </p:sp>
      </p:grpSp>
      <p:pic>
        <p:nvPicPr>
          <p:cNvPr id="425" name="create-qr-code.png" descr="create-qr-code.png"/>
          <p:cNvPicPr>
            <a:picLocks noChangeAspect="1"/>
          </p:cNvPicPr>
          <p:nvPr/>
        </p:nvPicPr>
        <p:blipFill>
          <a:blip r:embed="rId3"/>
          <a:stretch>
            <a:fillRect/>
          </a:stretch>
        </p:blipFill>
        <p:spPr>
          <a:xfrm>
            <a:off x="3825759" y="7284773"/>
            <a:ext cx="2794002" cy="2794002"/>
          </a:xfrm>
          <a:prstGeom prst="rect">
            <a:avLst/>
          </a:prstGeom>
          <a:ln w="12700">
            <a:miter lim="400000"/>
          </a:ln>
        </p:spPr>
      </p:pic>
      <p:pic>
        <p:nvPicPr>
          <p:cNvPr id="426" name="create-qr-code.png" descr="create-qr-code.png"/>
          <p:cNvPicPr>
            <a:picLocks noChangeAspect="1"/>
          </p:cNvPicPr>
          <p:nvPr/>
        </p:nvPicPr>
        <p:blipFill>
          <a:blip r:embed="rId4"/>
          <a:stretch>
            <a:fillRect/>
          </a:stretch>
        </p:blipFill>
        <p:spPr>
          <a:xfrm>
            <a:off x="604569" y="4653769"/>
            <a:ext cx="2794001" cy="2794002"/>
          </a:xfrm>
          <a:prstGeom prst="rect">
            <a:avLst/>
          </a:prstGeom>
          <a:ln w="12700">
            <a:miter lim="400000"/>
          </a:ln>
        </p:spPr>
      </p:pic>
      <p:pic>
        <p:nvPicPr>
          <p:cNvPr id="427" name="create-qr-code.png" descr="create-qr-code.png"/>
          <p:cNvPicPr>
            <a:picLocks noChangeAspect="1"/>
          </p:cNvPicPr>
          <p:nvPr/>
        </p:nvPicPr>
        <p:blipFill>
          <a:blip r:embed="rId5"/>
          <a:stretch>
            <a:fillRect/>
          </a:stretch>
        </p:blipFill>
        <p:spPr>
          <a:xfrm>
            <a:off x="9977263" y="10791627"/>
            <a:ext cx="2794002" cy="2794002"/>
          </a:xfrm>
          <a:prstGeom prst="rect">
            <a:avLst/>
          </a:prstGeom>
          <a:ln w="12700">
            <a:miter lim="400000"/>
          </a:ln>
        </p:spPr>
      </p:pic>
      <p:pic>
        <p:nvPicPr>
          <p:cNvPr id="428" name="eingesetzter-Film.png" descr="eingesetzter-Film.png"/>
          <p:cNvPicPr>
            <a:picLocks noChangeAspect="1"/>
          </p:cNvPicPr>
          <p:nvPr/>
        </p:nvPicPr>
        <p:blipFill>
          <a:blip r:embed="rId6"/>
          <a:stretch>
            <a:fillRect/>
          </a:stretch>
        </p:blipFill>
        <p:spPr>
          <a:xfrm>
            <a:off x="21333618" y="10806272"/>
            <a:ext cx="2764709" cy="2764709"/>
          </a:xfrm>
          <a:prstGeom prst="rect">
            <a:avLst/>
          </a:prstGeom>
          <a:ln w="12700">
            <a:miter lim="400000"/>
          </a:ln>
        </p:spPr>
      </p:pic>
      <p:sp>
        <p:nvSpPr>
          <p:cNvPr id="429" name="Info-Flyer OMNIBUS…"/>
          <p:cNvSpPr txBox="1"/>
          <p:nvPr/>
        </p:nvSpPr>
        <p:spPr>
          <a:xfrm>
            <a:off x="15074361" y="12201061"/>
            <a:ext cx="6088889" cy="191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defTabSz="584200">
              <a:lnSpc>
                <a:spcPct val="100000"/>
              </a:lnSpc>
              <a:spcBef>
                <a:spcPts val="3300"/>
              </a:spcBef>
              <a:tabLst/>
              <a:defRPr sz="4000" spc="0">
                <a:solidFill>
                  <a:srgbClr val="95BE21"/>
                </a:solidFill>
                <a:latin typeface="Avenir Next Demi Bold"/>
                <a:ea typeface="Avenir Next Demi Bold"/>
                <a:cs typeface="Avenir Next Demi Bold"/>
                <a:sym typeface="Avenir Next Demi Bold"/>
              </a:defRPr>
            </a:pPr>
            <a:r>
              <a:t>Info-Flyer OMNIBUS</a:t>
            </a:r>
          </a:p>
          <a:p>
            <a:pPr algn="r" defTabSz="584200">
              <a:lnSpc>
                <a:spcPct val="100000"/>
              </a:lnSpc>
              <a:spcBef>
                <a:spcPts val="3300"/>
              </a:spcBef>
              <a:tabLst/>
              <a:defRPr sz="4000" spc="0">
                <a:solidFill>
                  <a:srgbClr val="95BE21"/>
                </a:solidFill>
                <a:latin typeface="Avenir Next Demi Bold"/>
                <a:ea typeface="Avenir Next Demi Bold"/>
                <a:cs typeface="Avenir Next Demi Bold"/>
                <a:sym typeface="Avenir Next Demi Bold"/>
              </a:defRPr>
            </a:pPr>
            <a:r>
              <a:t>Dt. Altphilologenverband</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asterix-4976983_1280.jpg" descr="asterix-4976983_1280.jpg"/>
          <p:cNvPicPr>
            <a:picLocks noGrp="1" noChangeAspect="1"/>
          </p:cNvPicPr>
          <p:nvPr>
            <p:ph type="pic" idx="21"/>
          </p:nvPr>
        </p:nvPicPr>
        <p:blipFill>
          <a:blip r:embed="rId2"/>
          <a:stretch>
            <a:fillRect/>
          </a:stretch>
        </p:blipFill>
        <p:spPr>
          <a:xfrm>
            <a:off x="14032656" y="3389286"/>
            <a:ext cx="10349537" cy="6937425"/>
          </a:xfrm>
          <a:prstGeom prst="rect">
            <a:avLst/>
          </a:prstGeom>
        </p:spPr>
      </p:pic>
      <p:sp>
        <p:nvSpPr>
          <p:cNvPr id="432" name="https://pixabay.com/images/id-4976983/"/>
          <p:cNvSpPr txBox="1"/>
          <p:nvPr/>
        </p:nvSpPr>
        <p:spPr>
          <a:xfrm>
            <a:off x="14066018" y="10393867"/>
            <a:ext cx="1905001"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spc="-9">
                <a:latin typeface="Avenir Next Condensed Regular"/>
                <a:ea typeface="Avenir Next Condensed Regular"/>
                <a:cs typeface="Avenir Next Condensed Regular"/>
                <a:sym typeface="Avenir Next Condensed Regular"/>
              </a:defRPr>
            </a:lvl1pPr>
          </a:lstStyle>
          <a:p>
            <a:r>
              <a:t>https://pixabay.com/images/id-4976983/</a:t>
            </a:r>
          </a:p>
        </p:txBody>
      </p:sp>
      <p:grpSp>
        <p:nvGrpSpPr>
          <p:cNvPr id="435" name="Auf geht’s, Asterix!  Wir lernen ab jetzt Latein!"/>
          <p:cNvGrpSpPr/>
          <p:nvPr/>
        </p:nvGrpSpPr>
        <p:grpSpPr>
          <a:xfrm>
            <a:off x="13058553" y="313057"/>
            <a:ext cx="11098516" cy="3853316"/>
            <a:chOff x="0" y="0"/>
            <a:chExt cx="11098514" cy="3853315"/>
          </a:xfrm>
        </p:grpSpPr>
        <p:sp>
          <p:nvSpPr>
            <p:cNvPr id="433" name="Sprechblase"/>
            <p:cNvSpPr/>
            <p:nvPr/>
          </p:nvSpPr>
          <p:spPr>
            <a:xfrm>
              <a:off x="0" y="0"/>
              <a:ext cx="11098515" cy="3853316"/>
            </a:xfrm>
            <a:prstGeom prst="wedgeEllipseCallout">
              <a:avLst>
                <a:gd name="adj1" fmla="val 5819"/>
                <a:gd name="adj2" fmla="val 70974"/>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600" spc="-112">
                  <a:latin typeface="Avenir Next Demi Bold"/>
                  <a:ea typeface="Avenir Next Demi Bold"/>
                  <a:cs typeface="Avenir Next Demi Bold"/>
                  <a:sym typeface="Avenir Next Demi Bold"/>
                </a:defRPr>
              </a:pPr>
              <a:endParaRPr/>
            </a:p>
          </p:txBody>
        </p:sp>
        <p:sp>
          <p:nvSpPr>
            <p:cNvPr id="434" name="Auf geht’s, Asterix!  Wir lernen ab jetzt Latein!"/>
            <p:cNvSpPr txBox="1"/>
            <p:nvPr/>
          </p:nvSpPr>
          <p:spPr>
            <a:xfrm>
              <a:off x="1625340" y="428057"/>
              <a:ext cx="7847835" cy="299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600" spc="-112">
                  <a:latin typeface="Avenir Next Demi Bold"/>
                  <a:ea typeface="Avenir Next Demi Bold"/>
                  <a:cs typeface="Avenir Next Demi Bold"/>
                  <a:sym typeface="Avenir Next Demi Bold"/>
                </a:defRPr>
              </a:pPr>
              <a:r>
                <a:t>Auf geht’s, Asterix! </a:t>
              </a:r>
              <a:br/>
              <a:r>
                <a:t>Wir lernen ab jetzt Latein!</a:t>
              </a:r>
            </a:p>
          </p:txBody>
        </p:sp>
      </p:grpSp>
      <p:grpSp>
        <p:nvGrpSpPr>
          <p:cNvPr id="438" name="ludendo discite!…"/>
          <p:cNvGrpSpPr/>
          <p:nvPr/>
        </p:nvGrpSpPr>
        <p:grpSpPr>
          <a:xfrm>
            <a:off x="2189053" y="10857358"/>
            <a:ext cx="8088712" cy="1905002"/>
            <a:chOff x="0" y="0"/>
            <a:chExt cx="8088710" cy="1905000"/>
          </a:xfrm>
        </p:grpSpPr>
        <p:sp>
          <p:nvSpPr>
            <p:cNvPr id="436" name="Abgerundetes Rechteck"/>
            <p:cNvSpPr/>
            <p:nvPr/>
          </p:nvSpPr>
          <p:spPr>
            <a:xfrm>
              <a:off x="0" y="0"/>
              <a:ext cx="8088711" cy="1905001"/>
            </a:xfrm>
            <a:prstGeom prst="roundRect">
              <a:avLst>
                <a:gd name="adj" fmla="val 10000"/>
              </a:avLst>
            </a:pr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37" name="ludendo discite!…"/>
            <p:cNvSpPr txBox="1"/>
            <p:nvPr/>
          </p:nvSpPr>
          <p:spPr>
            <a:xfrm>
              <a:off x="55796" y="38100"/>
              <a:ext cx="7977118" cy="1828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p:txBody>
        </p:sp>
      </p:grpSp>
      <p:pic>
        <p:nvPicPr>
          <p:cNvPr id="439" name="qr-47.png" descr="qr-47.png"/>
          <p:cNvPicPr>
            <a:picLocks noChangeAspect="1"/>
          </p:cNvPicPr>
          <p:nvPr/>
        </p:nvPicPr>
        <p:blipFill>
          <a:blip r:embed="rId3"/>
          <a:stretch>
            <a:fillRect/>
          </a:stretch>
        </p:blipFill>
        <p:spPr>
          <a:xfrm>
            <a:off x="2224839" y="2019300"/>
            <a:ext cx="8088711" cy="8088711"/>
          </a:xfrm>
          <a:prstGeom prst="rect">
            <a:avLst/>
          </a:prstGeom>
          <a:ln w="12700">
            <a:miter lim="400000"/>
          </a:ln>
        </p:spPr>
      </p:pic>
      <p:sp>
        <p:nvSpPr>
          <p:cNvPr id="440" name="https://t1p.de/Latein2025"/>
          <p:cNvSpPr txBox="1"/>
          <p:nvPr/>
        </p:nvSpPr>
        <p:spPr>
          <a:xfrm>
            <a:off x="15826223" y="11327258"/>
            <a:ext cx="7789547" cy="965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lnSpc>
                <a:spcPct val="100000"/>
              </a:lnSpc>
              <a:spcBef>
                <a:spcPts val="3300"/>
              </a:spcBef>
              <a:tabLst/>
              <a:defRPr sz="5000" u="sng" spc="0">
                <a:solidFill>
                  <a:srgbClr val="0000FF"/>
                </a:solidFill>
                <a:uFill>
                  <a:solidFill>
                    <a:srgbClr val="0000FF"/>
                  </a:solidFill>
                </a:uFill>
                <a:latin typeface="Avenir Next Demi Bold"/>
                <a:ea typeface="Avenir Next Demi Bold"/>
                <a:cs typeface="Avenir Next Demi Bold"/>
                <a:sym typeface="Avenir Next Demi Bold"/>
                <a:hlinkClick r:id="rId4"/>
              </a:defRPr>
            </a:lvl1pPr>
          </a:lstStyle>
          <a:p>
            <a:pPr>
              <a:defRPr>
                <a:solidFill>
                  <a:srgbClr val="000000"/>
                </a:solidFill>
                <a:uFillTx/>
              </a:defRPr>
            </a:pPr>
            <a:r>
              <a:rPr>
                <a:solidFill>
                  <a:srgbClr val="0000FF"/>
                </a:solidFill>
                <a:uFill>
                  <a:solidFill>
                    <a:srgbClr val="0000FF"/>
                  </a:solidFill>
                </a:uFill>
                <a:hlinkClick r:id="rId4"/>
              </a:rPr>
              <a:t>https://t1p.de/Latein2025</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 name="ludendo discite!…"/>
          <p:cNvGrpSpPr/>
          <p:nvPr/>
        </p:nvGrpSpPr>
        <p:grpSpPr>
          <a:xfrm>
            <a:off x="14897120" y="1665989"/>
            <a:ext cx="8088711" cy="10384021"/>
            <a:chOff x="0" y="0"/>
            <a:chExt cx="8088710" cy="10384019"/>
          </a:xfrm>
        </p:grpSpPr>
        <p:sp>
          <p:nvSpPr>
            <p:cNvPr id="442"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43"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45"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u="sng" spc="0">
                <a:solidFill>
                  <a:srgbClr val="0000FF"/>
                </a:solidFill>
                <a:uFill>
                  <a:solidFill>
                    <a:srgbClr val="0000FF"/>
                  </a:solidFill>
                </a:uFill>
                <a:latin typeface="Avenir Next Demi Bold"/>
                <a:ea typeface="Avenir Next Demi Bold"/>
                <a:cs typeface="Avenir Next Demi Bold"/>
                <a:sym typeface="Avenir Next Demi Bold"/>
                <a:hlinkClick r:id="rId2"/>
              </a:defRPr>
            </a:lvl1pPr>
          </a:lstStyle>
          <a:p>
            <a:pPr>
              <a:defRPr>
                <a:solidFill>
                  <a:srgbClr val="000000"/>
                </a:solidFill>
                <a:uFillTx/>
              </a:defRPr>
            </a:pPr>
            <a:r>
              <a:rPr>
                <a:solidFill>
                  <a:srgbClr val="0000FF"/>
                </a:solidFill>
                <a:uFill>
                  <a:solidFill>
                    <a:srgbClr val="0000FF"/>
                  </a:solidFill>
                </a:uFill>
                <a:hlinkClick r:id="rId2"/>
              </a:rPr>
              <a:t>https://t1p.de/Latein2026</a:t>
            </a:r>
          </a:p>
        </p:txBody>
      </p:sp>
      <p:pic>
        <p:nvPicPr>
          <p:cNvPr id="446" name="qr-73.png" descr="qr-73.png"/>
          <p:cNvPicPr>
            <a:picLocks noChangeAspect="1"/>
          </p:cNvPicPr>
          <p:nvPr/>
        </p:nvPicPr>
        <p:blipFill>
          <a:blip r:embed="rId3"/>
          <a:stretch>
            <a:fillRect/>
          </a:stretch>
        </p:blipFill>
        <p:spPr>
          <a:xfrm>
            <a:off x="869155" y="1710865"/>
            <a:ext cx="11302099" cy="11302099"/>
          </a:xfrm>
          <a:prstGeom prst="rect">
            <a:avLst/>
          </a:prstGeom>
          <a:ln w="12700">
            <a:miter lim="400000"/>
          </a:ln>
        </p:spPr>
      </p:pic>
      <p:sp>
        <p:nvSpPr>
          <p:cNvPr id="447"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1" name="ludendo discite!…"/>
          <p:cNvGrpSpPr/>
          <p:nvPr/>
        </p:nvGrpSpPr>
        <p:grpSpPr>
          <a:xfrm>
            <a:off x="14897120" y="1665989"/>
            <a:ext cx="8088711" cy="10384021"/>
            <a:chOff x="0" y="0"/>
            <a:chExt cx="8088710" cy="10384019"/>
          </a:xfrm>
        </p:grpSpPr>
        <p:sp>
          <p:nvSpPr>
            <p:cNvPr id="449"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50"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52"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53"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54"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8" name="ludendo discite!…"/>
          <p:cNvGrpSpPr/>
          <p:nvPr/>
        </p:nvGrpSpPr>
        <p:grpSpPr>
          <a:xfrm>
            <a:off x="14897120" y="1665989"/>
            <a:ext cx="8088711" cy="10384021"/>
            <a:chOff x="0" y="0"/>
            <a:chExt cx="8088710" cy="10384019"/>
          </a:xfrm>
        </p:grpSpPr>
        <p:sp>
          <p:nvSpPr>
            <p:cNvPr id="456"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57"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59"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60"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61"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5" name="ludendo discite!…"/>
          <p:cNvGrpSpPr/>
          <p:nvPr/>
        </p:nvGrpSpPr>
        <p:grpSpPr>
          <a:xfrm>
            <a:off x="14897120" y="1665989"/>
            <a:ext cx="8088711" cy="10384021"/>
            <a:chOff x="0" y="0"/>
            <a:chExt cx="8088710" cy="10384019"/>
          </a:xfrm>
        </p:grpSpPr>
        <p:sp>
          <p:nvSpPr>
            <p:cNvPr id="463"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64"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66"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67"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68"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187"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188" name="Weil Lateinunterricht (LU) von Anfang an mit Hilfe der Grammatik zum Nachdenken über Sprache führt.   Damit schafft LU ein Bewusstsein vom inneren Aufbau einer Sprache und übt das Denken im Sprachsystem.  Das erleichtert auch das spätere Lernen weiterer "/>
          <p:cNvSpPr txBox="1">
            <a:spLocks noGrp="1"/>
          </p:cNvSpPr>
          <p:nvPr>
            <p:ph type="body" idx="1"/>
          </p:nvPr>
        </p:nvSpPr>
        <p:spPr>
          <a:xfrm>
            <a:off x="1295399" y="3947067"/>
            <a:ext cx="19075966" cy="8460833"/>
          </a:xfrm>
          <a:prstGeom prst="rect">
            <a:avLst/>
          </a:prstGeom>
        </p:spPr>
        <p:txBody>
          <a:bodyPr/>
          <a:lstStyle/>
          <a:p>
            <a:pPr algn="just" defTabSz="584200">
              <a:lnSpc>
                <a:spcPts val="6600"/>
              </a:lnSpc>
              <a:spcBef>
                <a:spcPts val="3300"/>
              </a:spcBef>
              <a:defRPr sz="6000" cap="none" spc="0">
                <a:latin typeface="Avenir Next Demi Bold"/>
                <a:ea typeface="Avenir Next Demi Bold"/>
                <a:cs typeface="Avenir Next Demi Bold"/>
                <a:sym typeface="Avenir Next Demi Bold"/>
              </a:defRPr>
            </a:pPr>
            <a:r>
              <a:t>Weil </a:t>
            </a:r>
            <a:r>
              <a:rPr u="sng"/>
              <a:t>Lateinunterricht</a:t>
            </a:r>
            <a:r>
              <a:t> (LU) von Anfang an mit Hilfe der Grammatik zum </a:t>
            </a:r>
            <a:r>
              <a:rPr u="sng"/>
              <a:t>Nachdenken über Sprache</a:t>
            </a:r>
            <a:r>
              <a:t> führt. </a:t>
            </a:r>
            <a:br/>
            <a:br/>
            <a:r>
              <a:t>Damit schafft LU ein </a:t>
            </a:r>
            <a:r>
              <a:rPr u="sng"/>
              <a:t>Bewusstsein</a:t>
            </a:r>
            <a:r>
              <a:t> vom inneren </a:t>
            </a:r>
            <a:r>
              <a:rPr u="sng"/>
              <a:t>Aufbau</a:t>
            </a:r>
            <a:r>
              <a:t> einer </a:t>
            </a:r>
            <a:r>
              <a:rPr u="sng"/>
              <a:t>Sprache</a:t>
            </a:r>
            <a:r>
              <a:t> und übt das </a:t>
            </a:r>
            <a:r>
              <a:rPr u="sng"/>
              <a:t>Denken im Sprachsystem</a:t>
            </a:r>
            <a:r>
              <a:t>.</a:t>
            </a:r>
            <a:br/>
            <a:br/>
            <a:r>
              <a:t>Das erleichtert auch das spätere Lernen weiterer Fremdsprachen. </a:t>
            </a:r>
          </a:p>
        </p:txBody>
      </p:sp>
      <p:sp>
        <p:nvSpPr>
          <p:cNvPr id="189"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190"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2" name="ludendo discite!…"/>
          <p:cNvGrpSpPr/>
          <p:nvPr/>
        </p:nvGrpSpPr>
        <p:grpSpPr>
          <a:xfrm>
            <a:off x="14897120" y="1665989"/>
            <a:ext cx="8088711" cy="10384021"/>
            <a:chOff x="0" y="0"/>
            <a:chExt cx="8088710" cy="10384019"/>
          </a:xfrm>
        </p:grpSpPr>
        <p:sp>
          <p:nvSpPr>
            <p:cNvPr id="470"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71"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73"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74"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75"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9" name="ludendo discite!…"/>
          <p:cNvGrpSpPr/>
          <p:nvPr/>
        </p:nvGrpSpPr>
        <p:grpSpPr>
          <a:xfrm>
            <a:off x="14897120" y="1665989"/>
            <a:ext cx="8088711" cy="10384021"/>
            <a:chOff x="0" y="0"/>
            <a:chExt cx="8088710" cy="10384019"/>
          </a:xfrm>
        </p:grpSpPr>
        <p:sp>
          <p:nvSpPr>
            <p:cNvPr id="477"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78"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80"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81"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82"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86" name="ludendo discite!…"/>
          <p:cNvGrpSpPr/>
          <p:nvPr/>
        </p:nvGrpSpPr>
        <p:grpSpPr>
          <a:xfrm>
            <a:off x="14897120" y="1665989"/>
            <a:ext cx="8088711" cy="10384021"/>
            <a:chOff x="0" y="0"/>
            <a:chExt cx="8088710" cy="10384019"/>
          </a:xfrm>
        </p:grpSpPr>
        <p:sp>
          <p:nvSpPr>
            <p:cNvPr id="484"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85"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87" name="https://t1p.de/Latein2025"/>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https://t1p.de/Latein2026</a:t>
            </a:r>
          </a:p>
        </p:txBody>
      </p:sp>
      <p:pic>
        <p:nvPicPr>
          <p:cNvPr id="488"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89"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93" name="ludendo discite!…"/>
          <p:cNvGrpSpPr/>
          <p:nvPr/>
        </p:nvGrpSpPr>
        <p:grpSpPr>
          <a:xfrm>
            <a:off x="14897120" y="1665989"/>
            <a:ext cx="8088711" cy="10384021"/>
            <a:chOff x="0" y="0"/>
            <a:chExt cx="8088710" cy="10384019"/>
          </a:xfrm>
        </p:grpSpPr>
        <p:sp>
          <p:nvSpPr>
            <p:cNvPr id="491"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92"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494" name="https://t1p.de/Latein2024"/>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https://t1p.de/Latein2024</a:t>
            </a:r>
          </a:p>
        </p:txBody>
      </p:sp>
      <p:pic>
        <p:nvPicPr>
          <p:cNvPr id="495"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496"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0" name="ludendo discite!…"/>
          <p:cNvGrpSpPr/>
          <p:nvPr/>
        </p:nvGrpSpPr>
        <p:grpSpPr>
          <a:xfrm>
            <a:off x="14897120" y="1665989"/>
            <a:ext cx="8088711" cy="10384021"/>
            <a:chOff x="0" y="0"/>
            <a:chExt cx="8088710" cy="10384019"/>
          </a:xfrm>
        </p:grpSpPr>
        <p:sp>
          <p:nvSpPr>
            <p:cNvPr id="498" name="Abgerundetes Rechteck"/>
            <p:cNvSpPr/>
            <p:nvPr/>
          </p:nvSpPr>
          <p:spPr>
            <a:xfrm>
              <a:off x="0" y="0"/>
              <a:ext cx="8088711" cy="10384020"/>
            </a:xfrm>
            <a:prstGeom prst="roundRect">
              <a:avLst>
                <a:gd name="adj" fmla="val 2355"/>
              </a:avLst>
            </a:prstGeom>
            <a:solidFill>
              <a:srgbClr val="95BE21">
                <a:alpha val="64534"/>
              </a:srgbClr>
            </a:solidFill>
            <a:ln w="12700" cap="flat">
              <a:noFill/>
              <a:miter lim="400000"/>
            </a:ln>
            <a:effectLst/>
          </p:spPr>
          <p:txBody>
            <a:bodyPr wrap="square" lIns="50800" tIns="50800" rIns="50800" bIns="50800" numCol="1" anchor="ctr">
              <a:noAutofit/>
            </a:bodyPr>
            <a:lstStyle/>
            <a:p>
              <a:pPr>
                <a:lnSpc>
                  <a:spcPct val="100000"/>
                </a:lnSpc>
                <a:spcBef>
                  <a:spcPts val="0"/>
                </a:spcBef>
                <a:tabLst/>
                <a:defRPr sz="5000" spc="-100">
                  <a:latin typeface="Avenir Next Demi Bold"/>
                  <a:ea typeface="Avenir Next Demi Bold"/>
                  <a:cs typeface="Avenir Next Demi Bold"/>
                  <a:sym typeface="Avenir Next Demi Bold"/>
                </a:defRPr>
              </a:pPr>
              <a:endParaRPr/>
            </a:p>
          </p:txBody>
        </p:sp>
        <p:sp>
          <p:nvSpPr>
            <p:cNvPr id="499" name="ludendo discite!…"/>
            <p:cNvSpPr txBox="1"/>
            <p:nvPr/>
          </p:nvSpPr>
          <p:spPr>
            <a:xfrm>
              <a:off x="55791" y="1255009"/>
              <a:ext cx="7977128" cy="7874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5000" cap="small" spc="-100">
                  <a:solidFill>
                    <a:srgbClr val="FF1A00"/>
                  </a:solidFill>
                  <a:latin typeface="Avenir Next Demi Bold"/>
                  <a:ea typeface="Avenir Next Demi Bold"/>
                  <a:cs typeface="Avenir Next Demi Bold"/>
                  <a:sym typeface="Avenir Next Demi Bold"/>
                </a:defRPr>
              </a:pPr>
              <a:r>
                <a:t>ludendo discite!</a:t>
              </a:r>
            </a:p>
            <a:p>
              <a:pPr>
                <a:lnSpc>
                  <a:spcPct val="100000"/>
                </a:lnSpc>
                <a:spcBef>
                  <a:spcPts val="0"/>
                </a:spcBef>
                <a:tabLst/>
                <a:defRPr sz="5000" spc="-100">
                  <a:latin typeface="Avenir Next Demi Bold"/>
                  <a:ea typeface="Avenir Next Demi Bold"/>
                  <a:cs typeface="Avenir Next Demi Bold"/>
                  <a:sym typeface="Avenir Next Demi Bold"/>
                </a:defRPr>
              </a:pPr>
              <a:r>
                <a:t>Lernt durch Spielen!</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Wir wetten, dass du schon jetzt einige lateinische Wörter kennst! </a:t>
              </a:r>
            </a:p>
            <a:p>
              <a:pPr>
                <a:lnSpc>
                  <a:spcPct val="100000"/>
                </a:lnSpc>
                <a:spcBef>
                  <a:spcPts val="0"/>
                </a:spcBef>
                <a:tabLst/>
                <a:defRPr sz="5000" spc="-100">
                  <a:latin typeface="Avenir Next Demi Bold"/>
                  <a:ea typeface="Avenir Next Demi Bold"/>
                  <a:cs typeface="Avenir Next Demi Bold"/>
                  <a:sym typeface="Avenir Next Demi Bold"/>
                </a:defRPr>
              </a:pPr>
              <a:endParaRPr/>
            </a:p>
            <a:p>
              <a:pPr>
                <a:lnSpc>
                  <a:spcPct val="100000"/>
                </a:lnSpc>
                <a:spcBef>
                  <a:spcPts val="0"/>
                </a:spcBef>
                <a:tabLst/>
                <a:defRPr sz="5000" spc="-100">
                  <a:latin typeface="Avenir Next Demi Bold"/>
                  <a:ea typeface="Avenir Next Demi Bold"/>
                  <a:cs typeface="Avenir Next Demi Bold"/>
                  <a:sym typeface="Avenir Next Demi Bold"/>
                </a:defRPr>
              </a:pPr>
              <a:r>
                <a:t>Viel Erfolg beim Spielen … und Lernen!</a:t>
              </a:r>
            </a:p>
          </p:txBody>
        </p:sp>
      </p:grpSp>
      <p:sp>
        <p:nvSpPr>
          <p:cNvPr id="501" name="https://t1p.de/Latein2024"/>
          <p:cNvSpPr txBox="1"/>
          <p:nvPr/>
        </p:nvSpPr>
        <p:spPr>
          <a:xfrm>
            <a:off x="15046701" y="12446049"/>
            <a:ext cx="778954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latin typeface="Avenir Next Demi Bold"/>
                <a:ea typeface="Avenir Next Demi Bold"/>
                <a:cs typeface="Avenir Next Demi Bold"/>
                <a:sym typeface="Avenir Next Demi Bold"/>
              </a:defRPr>
            </a:lvl1pPr>
          </a:lstStyle>
          <a:p>
            <a:r>
              <a:t>https://t1p.de/Latein2024</a:t>
            </a:r>
          </a:p>
        </p:txBody>
      </p:sp>
      <p:pic>
        <p:nvPicPr>
          <p:cNvPr id="502" name="qr-73.png" descr="qr-73.png"/>
          <p:cNvPicPr>
            <a:picLocks noChangeAspect="1"/>
          </p:cNvPicPr>
          <p:nvPr/>
        </p:nvPicPr>
        <p:blipFill>
          <a:blip r:embed="rId2"/>
          <a:stretch>
            <a:fillRect/>
          </a:stretch>
        </p:blipFill>
        <p:spPr>
          <a:xfrm>
            <a:off x="869155" y="1710865"/>
            <a:ext cx="11302099" cy="11302099"/>
          </a:xfrm>
          <a:prstGeom prst="rect">
            <a:avLst/>
          </a:prstGeom>
          <a:ln w="12700">
            <a:miter lim="400000"/>
          </a:ln>
        </p:spPr>
      </p:pic>
      <p:sp>
        <p:nvSpPr>
          <p:cNvPr id="503" name="Latein am GymHaan"/>
          <p:cNvSpPr txBox="1"/>
          <p:nvPr/>
        </p:nvSpPr>
        <p:spPr>
          <a:xfrm>
            <a:off x="9568992" y="24833"/>
            <a:ext cx="603758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5000" spc="0">
                <a:solidFill>
                  <a:srgbClr val="FF2600"/>
                </a:solidFill>
                <a:latin typeface="Avenir Next Demi Bold"/>
                <a:ea typeface="Avenir Next Demi Bold"/>
                <a:cs typeface="Avenir Next Demi Bold"/>
                <a:sym typeface="Avenir Next Demi Bold"/>
              </a:defRPr>
            </a:lvl1pPr>
          </a:lstStyle>
          <a:p>
            <a:r>
              <a:t>Latein am GymHaan</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5" name="Cui? (Für wen?)"/>
          <p:cNvSpPr txBox="1">
            <a:spLocks noGrp="1"/>
          </p:cNvSpPr>
          <p:nvPr>
            <p:ph type="title"/>
          </p:nvPr>
        </p:nvSpPr>
        <p:spPr>
          <a:prstGeom prst="rect">
            <a:avLst/>
          </a:prstGeom>
        </p:spPr>
        <p:txBody>
          <a:bodyPr/>
          <a:lstStyle/>
          <a:p>
            <a:pPr defTabSz="560830">
              <a:defRPr sz="9600">
                <a:solidFill>
                  <a:srgbClr val="95C02C"/>
                </a:solidFill>
              </a:defRPr>
            </a:pPr>
            <a:r>
              <a:t>Cui?</a:t>
            </a:r>
            <a:r>
              <a:rPr>
                <a:solidFill>
                  <a:srgbClr val="000000"/>
                </a:solidFill>
              </a:rPr>
              <a:t> (Für wen?)</a:t>
            </a:r>
          </a:p>
        </p:txBody>
      </p:sp>
      <p:sp>
        <p:nvSpPr>
          <p:cNvPr id="506"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507"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508"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grpSp>
        <p:nvGrpSpPr>
          <p:cNvPr id="511" name="Für Kinder, die zu regelmäßigem Lernen und Lesen bereit sind!"/>
          <p:cNvGrpSpPr/>
          <p:nvPr/>
        </p:nvGrpSpPr>
        <p:grpSpPr>
          <a:xfrm>
            <a:off x="635000" y="4996443"/>
            <a:ext cx="18141219" cy="1397002"/>
            <a:chOff x="0" y="0"/>
            <a:chExt cx="18141218" cy="1397000"/>
          </a:xfrm>
        </p:grpSpPr>
        <p:sp>
          <p:nvSpPr>
            <p:cNvPr id="509"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510" name="Für Kinder, die zu regelmäßigem Lernen und Lesen bereit sind!"/>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200" spc="-84">
                  <a:latin typeface="Avenir Next Demi Bold"/>
                  <a:ea typeface="Avenir Next Demi Bold"/>
                  <a:cs typeface="Avenir Next Demi Bold"/>
                  <a:sym typeface="Avenir Next Demi Bold"/>
                </a:defRPr>
              </a:lvl1pPr>
            </a:lstStyle>
            <a:p>
              <a:r>
                <a:t>Für Kinder, die zu regelmäßigem Lernen und Lesen bereit sind!</a:t>
              </a:r>
            </a:p>
          </p:txBody>
        </p:sp>
      </p:grpSp>
      <p:grpSp>
        <p:nvGrpSpPr>
          <p:cNvPr id="514" name="Für Kinder, die sich gern und ausdauernd mit einer Sache beschäftigen!"/>
          <p:cNvGrpSpPr/>
          <p:nvPr/>
        </p:nvGrpSpPr>
        <p:grpSpPr>
          <a:xfrm>
            <a:off x="127000" y="3274235"/>
            <a:ext cx="20580977" cy="1397001"/>
            <a:chOff x="0" y="0"/>
            <a:chExt cx="20580976" cy="1397000"/>
          </a:xfrm>
        </p:grpSpPr>
        <p:sp>
          <p:nvSpPr>
            <p:cNvPr id="512" name="Abgerundetes Rechteck"/>
            <p:cNvSpPr/>
            <p:nvPr/>
          </p:nvSpPr>
          <p:spPr>
            <a:xfrm>
              <a:off x="0" y="0"/>
              <a:ext cx="20580977"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513" name="Für Kinder, die sich gern und ausdauernd mit einer Sache beschäftigen!"/>
            <p:cNvSpPr txBox="1"/>
            <p:nvPr/>
          </p:nvSpPr>
          <p:spPr>
            <a:xfrm>
              <a:off x="90413" y="285750"/>
              <a:ext cx="20400150"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200" spc="-84">
                  <a:latin typeface="Avenir Next Demi Bold"/>
                  <a:ea typeface="Avenir Next Demi Bold"/>
                  <a:cs typeface="Avenir Next Demi Bold"/>
                  <a:sym typeface="Avenir Next Demi Bold"/>
                </a:defRPr>
              </a:lvl1pPr>
            </a:lstStyle>
            <a:p>
              <a:r>
                <a:t>Für Kinder, die sich gern und ausdauernd mit einer Sache beschäftigen! </a:t>
              </a:r>
            </a:p>
          </p:txBody>
        </p:sp>
      </p:grpSp>
      <p:grpSp>
        <p:nvGrpSpPr>
          <p:cNvPr id="517" name="Für Kinder, die gern kreative Denkaufgaben lösen und rätseln!"/>
          <p:cNvGrpSpPr/>
          <p:nvPr/>
        </p:nvGrpSpPr>
        <p:grpSpPr>
          <a:xfrm>
            <a:off x="1270000" y="6760587"/>
            <a:ext cx="18141219" cy="1397002"/>
            <a:chOff x="0" y="0"/>
            <a:chExt cx="18141218" cy="1397000"/>
          </a:xfrm>
        </p:grpSpPr>
        <p:sp>
          <p:nvSpPr>
            <p:cNvPr id="515"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516" name="Für Kinder, die gern kreative Denkaufgaben lösen und rätsel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200" spc="-84">
                  <a:latin typeface="Avenir Next Demi Bold"/>
                  <a:ea typeface="Avenir Next Demi Bold"/>
                  <a:cs typeface="Avenir Next Demi Bold"/>
                  <a:sym typeface="Avenir Next Demi Bold"/>
                </a:defRPr>
              </a:lvl1pPr>
            </a:lstStyle>
            <a:p>
              <a:r>
                <a:t>Für Kinder, die gern kreative Denkaufgaben lösen und rätseln!</a:t>
              </a:r>
            </a:p>
          </p:txBody>
        </p:sp>
      </p:grpSp>
      <p:grpSp>
        <p:nvGrpSpPr>
          <p:cNvPr id="520" name="Für Kinder, die Interesse an der Antike und an Geschichte haben!"/>
          <p:cNvGrpSpPr/>
          <p:nvPr/>
        </p:nvGrpSpPr>
        <p:grpSpPr>
          <a:xfrm>
            <a:off x="2540329" y="10246938"/>
            <a:ext cx="18141220" cy="1397002"/>
            <a:chOff x="0" y="0"/>
            <a:chExt cx="18141219" cy="1397000"/>
          </a:xfrm>
        </p:grpSpPr>
        <p:sp>
          <p:nvSpPr>
            <p:cNvPr id="518" name="Abgerundetes Rechteck"/>
            <p:cNvSpPr/>
            <p:nvPr/>
          </p:nvSpPr>
          <p:spPr>
            <a:xfrm>
              <a:off x="0" y="0"/>
              <a:ext cx="18141220"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519" name="Für Kinder, die Interesse an der Antike und an Geschichte haben!"/>
            <p:cNvSpPr txBox="1"/>
            <p:nvPr/>
          </p:nvSpPr>
          <p:spPr>
            <a:xfrm>
              <a:off x="90413" y="285750"/>
              <a:ext cx="17960394"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200" spc="-84">
                  <a:latin typeface="Avenir Next Demi Bold"/>
                  <a:ea typeface="Avenir Next Demi Bold"/>
                  <a:cs typeface="Avenir Next Demi Bold"/>
                  <a:sym typeface="Avenir Next Demi Bold"/>
                </a:defRPr>
              </a:lvl1pPr>
            </a:lstStyle>
            <a:p>
              <a:r>
                <a:t>Für Kinder, die Interesse an der Antike und an Geschichte haben!</a:t>
              </a:r>
            </a:p>
          </p:txBody>
        </p:sp>
      </p:grpSp>
      <p:grpSp>
        <p:nvGrpSpPr>
          <p:cNvPr id="523" name="Für Kinder, die gut beobachten können!"/>
          <p:cNvGrpSpPr/>
          <p:nvPr/>
        </p:nvGrpSpPr>
        <p:grpSpPr>
          <a:xfrm>
            <a:off x="1905000" y="8440263"/>
            <a:ext cx="18141219" cy="1397002"/>
            <a:chOff x="0" y="0"/>
            <a:chExt cx="18141218" cy="1397000"/>
          </a:xfrm>
        </p:grpSpPr>
        <p:sp>
          <p:nvSpPr>
            <p:cNvPr id="521" name="Abgerundetes Rechteck"/>
            <p:cNvSpPr/>
            <p:nvPr/>
          </p:nvSpPr>
          <p:spPr>
            <a:xfrm>
              <a:off x="0" y="0"/>
              <a:ext cx="18141219" cy="1397001"/>
            </a:xfrm>
            <a:prstGeom prst="roundRect">
              <a:avLst>
                <a:gd name="adj" fmla="val 22097"/>
              </a:avLst>
            </a:prstGeom>
            <a:solidFill>
              <a:srgbClr val="95C02C"/>
            </a:solidFill>
            <a:ln w="12700" cap="flat">
              <a:noFill/>
              <a:miter lim="400000"/>
            </a:ln>
            <a:effectLst/>
          </p:spPr>
          <p:txBody>
            <a:bodyPr wrap="square" lIns="50800" tIns="50800" rIns="50800" bIns="50800" numCol="1" anchor="ctr">
              <a:noAutofit/>
            </a:bodyPr>
            <a:lstStyle/>
            <a:p>
              <a:pPr>
                <a:lnSpc>
                  <a:spcPct val="100000"/>
                </a:lnSpc>
                <a:spcBef>
                  <a:spcPts val="0"/>
                </a:spcBef>
                <a:tabLst/>
                <a:defRPr sz="4200" spc="-84">
                  <a:latin typeface="Avenir Next Demi Bold"/>
                  <a:ea typeface="Avenir Next Demi Bold"/>
                  <a:cs typeface="Avenir Next Demi Bold"/>
                  <a:sym typeface="Avenir Next Demi Bold"/>
                </a:defRPr>
              </a:pPr>
              <a:endParaRPr/>
            </a:p>
          </p:txBody>
        </p:sp>
        <p:sp>
          <p:nvSpPr>
            <p:cNvPr id="522" name="Für Kinder, die gut beobachten können!"/>
            <p:cNvSpPr txBox="1"/>
            <p:nvPr/>
          </p:nvSpPr>
          <p:spPr>
            <a:xfrm>
              <a:off x="90413" y="285750"/>
              <a:ext cx="17960392"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tabLst/>
                <a:defRPr sz="4200" spc="-84">
                  <a:latin typeface="Avenir Next Demi Bold"/>
                  <a:ea typeface="Avenir Next Demi Bold"/>
                  <a:cs typeface="Avenir Next Demi Bold"/>
                  <a:sym typeface="Avenir Next Demi Bold"/>
                </a:defRPr>
              </a:lvl1pPr>
            </a:lstStyle>
            <a:p>
              <a:r>
                <a:t>Für Kinder, die gut beobachten können!</a:t>
              </a:r>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5" name="qrcode.php.png" descr="qrcode.php.png"/>
          <p:cNvPicPr>
            <a:picLocks noChangeAspect="1"/>
          </p:cNvPicPr>
          <p:nvPr/>
        </p:nvPicPr>
        <p:blipFill>
          <a:blip r:embed="rId2"/>
          <a:stretch>
            <a:fillRect/>
          </a:stretch>
        </p:blipFill>
        <p:spPr>
          <a:xfrm>
            <a:off x="12330465" y="1423251"/>
            <a:ext cx="10147567" cy="10147567"/>
          </a:xfrm>
          <a:prstGeom prst="rect">
            <a:avLst/>
          </a:prstGeom>
          <a:ln w="12700">
            <a:miter lim="400000"/>
          </a:ln>
        </p:spPr>
      </p:pic>
      <p:sp>
        <p:nvSpPr>
          <p:cNvPr id="526" name="https://t1p.de/GymHaan-TdoS-Latein"/>
          <p:cNvSpPr txBox="1"/>
          <p:nvPr/>
        </p:nvSpPr>
        <p:spPr>
          <a:xfrm>
            <a:off x="4455528" y="11724117"/>
            <a:ext cx="175447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584200">
              <a:lnSpc>
                <a:spcPct val="100000"/>
              </a:lnSpc>
              <a:spcBef>
                <a:spcPts val="3300"/>
              </a:spcBef>
              <a:tabLst/>
              <a:defRPr sz="8000" spc="0">
                <a:latin typeface="Avenir Next Demi Bold"/>
                <a:ea typeface="Avenir Next Demi Bold"/>
                <a:cs typeface="Avenir Next Demi Bold"/>
                <a:sym typeface="Avenir Next Demi Bold"/>
              </a:defRPr>
            </a:lvl1pPr>
          </a:lstStyle>
          <a:p>
            <a:r>
              <a:t>https://t1p.de/GymHaan-TdoS-Latein</a:t>
            </a:r>
          </a:p>
        </p:txBody>
      </p:sp>
      <p:grpSp>
        <p:nvGrpSpPr>
          <p:cNvPr id="529" name="Folge dem Link oder QR-Code!  Lass dich überraschen,  wie viele lateinische Wörter  du schon aus deinem Alltag kennst!"/>
          <p:cNvGrpSpPr/>
          <p:nvPr/>
        </p:nvGrpSpPr>
        <p:grpSpPr>
          <a:xfrm>
            <a:off x="312634" y="3551831"/>
            <a:ext cx="11999519" cy="6612337"/>
            <a:chOff x="0" y="0"/>
            <a:chExt cx="11999517" cy="6612335"/>
          </a:xfrm>
        </p:grpSpPr>
        <p:sp>
          <p:nvSpPr>
            <p:cNvPr id="527" name="Form"/>
            <p:cNvSpPr/>
            <p:nvPr/>
          </p:nvSpPr>
          <p:spPr>
            <a:xfrm>
              <a:off x="0" y="-1"/>
              <a:ext cx="11999518" cy="6612337"/>
            </a:xfrm>
            <a:custGeom>
              <a:avLst/>
              <a:gdLst/>
              <a:ahLst/>
              <a:cxnLst>
                <a:cxn ang="0">
                  <a:pos x="wd2" y="hd2"/>
                </a:cxn>
                <a:cxn ang="5400000">
                  <a:pos x="wd2" y="hd2"/>
                </a:cxn>
                <a:cxn ang="10800000">
                  <a:pos x="wd2" y="hd2"/>
                </a:cxn>
                <a:cxn ang="16200000">
                  <a:pos x="wd2" y="hd2"/>
                </a:cxn>
              </a:cxnLst>
              <a:rect l="0" t="0" r="r" b="b"/>
              <a:pathLst>
                <a:path w="21600" h="21600" extrusionOk="0">
                  <a:moveTo>
                    <a:pt x="4997" y="0"/>
                  </a:moveTo>
                  <a:cubicBezTo>
                    <a:pt x="2237" y="0"/>
                    <a:pt x="0" y="4060"/>
                    <a:pt x="0" y="9067"/>
                  </a:cubicBezTo>
                  <a:lnTo>
                    <a:pt x="0" y="9679"/>
                  </a:lnTo>
                  <a:cubicBezTo>
                    <a:pt x="0" y="14687"/>
                    <a:pt x="2237" y="18745"/>
                    <a:pt x="4997" y="18745"/>
                  </a:cubicBezTo>
                  <a:lnTo>
                    <a:pt x="9924" y="18745"/>
                  </a:lnTo>
                  <a:lnTo>
                    <a:pt x="12057" y="21600"/>
                  </a:lnTo>
                  <a:lnTo>
                    <a:pt x="13057" y="18745"/>
                  </a:lnTo>
                  <a:lnTo>
                    <a:pt x="16603" y="18745"/>
                  </a:lnTo>
                  <a:cubicBezTo>
                    <a:pt x="19363" y="18745"/>
                    <a:pt x="21600" y="14687"/>
                    <a:pt x="21600" y="9679"/>
                  </a:cubicBezTo>
                  <a:lnTo>
                    <a:pt x="21600" y="9067"/>
                  </a:lnTo>
                  <a:cubicBezTo>
                    <a:pt x="21600" y="4060"/>
                    <a:pt x="19363" y="0"/>
                    <a:pt x="16603" y="0"/>
                  </a:cubicBezTo>
                  <a:lnTo>
                    <a:pt x="4997" y="0"/>
                  </a:lnTo>
                  <a:close/>
                </a:path>
              </a:pathLst>
            </a:custGeom>
            <a:solidFill>
              <a:srgbClr val="95BE21"/>
            </a:solidFill>
            <a:ln w="12700" cap="flat">
              <a:noFill/>
              <a:miter lim="400000"/>
            </a:ln>
            <a:effectLst/>
          </p:spPr>
          <p:txBody>
            <a:bodyPr wrap="square" lIns="50800" tIns="50800" rIns="50800" bIns="50800" numCol="1" anchor="ctr">
              <a:noAutofit/>
            </a:bodyPr>
            <a:lstStyle/>
            <a:p>
              <a:pPr>
                <a:lnSpc>
                  <a:spcPct val="100000"/>
                </a:lnSpc>
                <a:spcBef>
                  <a:spcPts val="0"/>
                </a:spcBef>
                <a:tabLst/>
                <a:defRPr sz="4800" spc="-96">
                  <a:latin typeface="Avenir Next Demi Bold"/>
                  <a:ea typeface="Avenir Next Demi Bold"/>
                  <a:cs typeface="Avenir Next Demi Bold"/>
                  <a:sym typeface="Avenir Next Demi Bold"/>
                </a:defRPr>
              </a:pPr>
              <a:endParaRPr/>
            </a:p>
          </p:txBody>
        </p:sp>
        <p:sp>
          <p:nvSpPr>
            <p:cNvPr id="528" name="Folge dem Link oder QR-Code!  Lass dich überraschen,  wie viele lateinische Wörter  du schon aus deinem Alltag kennst!"/>
            <p:cNvSpPr txBox="1"/>
            <p:nvPr/>
          </p:nvSpPr>
          <p:spPr>
            <a:xfrm>
              <a:off x="-1" y="1159867"/>
              <a:ext cx="11999519" cy="429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nSpc>
                  <a:spcPct val="100000"/>
                </a:lnSpc>
                <a:spcBef>
                  <a:spcPts val="0"/>
                </a:spcBef>
                <a:tabLst/>
                <a:defRPr sz="4800" spc="-96">
                  <a:latin typeface="Avenir Next Demi Bold"/>
                  <a:ea typeface="Avenir Next Demi Bold"/>
                  <a:cs typeface="Avenir Next Demi Bold"/>
                  <a:sym typeface="Avenir Next Demi Bold"/>
                </a:defRPr>
              </a:pPr>
              <a:r>
                <a:t>Folge dem Link oder QR-Code!</a:t>
              </a:r>
              <a:br/>
              <a:br/>
              <a:r>
                <a:t>Lass dich überraschen, </a:t>
              </a:r>
              <a:br/>
              <a:r>
                <a:t>wie viele lateinische Wörter </a:t>
              </a:r>
              <a:br/>
              <a:r>
                <a:t>du schon aus deinem Alltag kennst! </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193"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194" name="Weil Latein den Zugang eröffnet zu einem wichtigen Teil der antiken Kultur, der über Mittelalter und Neuzeit in großer Breite fortwirkte und dadurch auch die Gegenwart in hohem Maße direkt und indirekt mitformt."/>
          <p:cNvSpPr txBox="1">
            <a:spLocks noGrp="1"/>
          </p:cNvSpPr>
          <p:nvPr>
            <p:ph type="body" idx="1"/>
          </p:nvPr>
        </p:nvSpPr>
        <p:spPr>
          <a:xfrm>
            <a:off x="1295399" y="3947067"/>
            <a:ext cx="19075966" cy="8460833"/>
          </a:xfrm>
          <a:prstGeom prst="rect">
            <a:avLst/>
          </a:prstGeom>
        </p:spPr>
        <p:txBody>
          <a:bodyPr/>
          <a:lstStyle/>
          <a:p>
            <a:pPr algn="just" defTabSz="584200">
              <a:lnSpc>
                <a:spcPts val="9000"/>
              </a:lnSpc>
              <a:spcBef>
                <a:spcPts val="3300"/>
              </a:spcBef>
              <a:defRPr sz="6000" cap="none" spc="0">
                <a:latin typeface="Avenir Next Demi Bold"/>
                <a:ea typeface="Avenir Next Demi Bold"/>
                <a:cs typeface="Avenir Next Demi Bold"/>
                <a:sym typeface="Avenir Next Demi Bold"/>
              </a:defRPr>
            </a:pPr>
            <a:r>
              <a:t>Weil </a:t>
            </a:r>
            <a:r>
              <a:rPr u="sng"/>
              <a:t>Latein</a:t>
            </a:r>
            <a:r>
              <a:t> den </a:t>
            </a:r>
            <a:r>
              <a:rPr u="sng"/>
              <a:t>Zugang</a:t>
            </a:r>
            <a:r>
              <a:t> eröffnet zu einem wichtigen Teil der </a:t>
            </a:r>
            <a:r>
              <a:rPr u="sng"/>
              <a:t>antiken Kultur</a:t>
            </a:r>
            <a:r>
              <a:t>, der über </a:t>
            </a:r>
            <a:r>
              <a:rPr u="sng"/>
              <a:t>Mittelalter</a:t>
            </a:r>
            <a:r>
              <a:t> und </a:t>
            </a:r>
            <a:r>
              <a:rPr u="sng"/>
              <a:t>Neuzeit</a:t>
            </a:r>
            <a:r>
              <a:t> in großer Breite </a:t>
            </a:r>
            <a:r>
              <a:rPr u="sng"/>
              <a:t>fortwirkte</a:t>
            </a:r>
            <a:r>
              <a:t> und dadurch auch die </a:t>
            </a:r>
            <a:r>
              <a:rPr u="sng"/>
              <a:t>Gegenwart</a:t>
            </a:r>
            <a:r>
              <a:t> in hohem Maße </a:t>
            </a:r>
            <a:r>
              <a:rPr u="sng"/>
              <a:t>direkt und indirekt </a:t>
            </a:r>
            <a:r>
              <a:t>mitformt. </a:t>
            </a:r>
          </a:p>
        </p:txBody>
      </p:sp>
      <p:sp>
        <p:nvSpPr>
          <p:cNvPr id="195"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196"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199"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00" name="Das im Lateinunterricht gewachsene geschichtliche Bewusstsein erleichtert es, den Eigenwert und die Bedeutung fremder Lebens- und Denkformen zu erfassen und anzuerkennen."/>
          <p:cNvSpPr txBox="1">
            <a:spLocks noGrp="1"/>
          </p:cNvSpPr>
          <p:nvPr>
            <p:ph type="body" idx="1"/>
          </p:nvPr>
        </p:nvSpPr>
        <p:spPr>
          <a:xfrm>
            <a:off x="1295399" y="3947067"/>
            <a:ext cx="19075966" cy="8460833"/>
          </a:xfrm>
          <a:prstGeom prst="rect">
            <a:avLst/>
          </a:prstGeom>
        </p:spPr>
        <p:txBody>
          <a:bodyPr/>
          <a:lstStyle/>
          <a:p>
            <a:pPr algn="just" defTabSz="584200">
              <a:lnSpc>
                <a:spcPts val="9000"/>
              </a:lnSpc>
              <a:spcBef>
                <a:spcPts val="3300"/>
              </a:spcBef>
              <a:defRPr sz="6000" cap="none" spc="0">
                <a:latin typeface="Avenir Next Demi Bold"/>
                <a:ea typeface="Avenir Next Demi Bold"/>
                <a:cs typeface="Avenir Next Demi Bold"/>
                <a:sym typeface="Avenir Next Demi Bold"/>
              </a:defRPr>
            </a:pPr>
            <a:r>
              <a:t>Das im </a:t>
            </a:r>
            <a:r>
              <a:rPr u="sng"/>
              <a:t>Lateinunterricht</a:t>
            </a:r>
            <a:r>
              <a:t> gewachsene </a:t>
            </a:r>
            <a:r>
              <a:rPr u="sng"/>
              <a:t>geschichtliche</a:t>
            </a:r>
            <a:r>
              <a:t> </a:t>
            </a:r>
            <a:r>
              <a:rPr u="sng"/>
              <a:t>Bewusstsein</a:t>
            </a:r>
            <a:r>
              <a:t> erleichtert es, den Eigenwert und die Bedeutung </a:t>
            </a:r>
            <a:r>
              <a:rPr u="sng"/>
              <a:t>fremder Lebens- und Denkformen</a:t>
            </a:r>
            <a:r>
              <a:t> zu erfassen und anzuerkennen.</a:t>
            </a:r>
          </a:p>
        </p:txBody>
      </p:sp>
      <p:sp>
        <p:nvSpPr>
          <p:cNvPr id="201"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02"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205"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06" name="Weil Lateinunterricht zugleich die Fähigkeiten im Gebrauch des Deutschen fördert und erweitert.  Denn das Übersetzen trainiert die Schülerinnen und Schüler, sich ständig zwischen beiden Sprachen hin und her zu bewegen und die sprachlichen Eigenarten der "/>
          <p:cNvSpPr txBox="1">
            <a:spLocks noGrp="1"/>
          </p:cNvSpPr>
          <p:nvPr>
            <p:ph type="body" idx="1"/>
          </p:nvPr>
        </p:nvSpPr>
        <p:spPr>
          <a:xfrm>
            <a:off x="1295399" y="3947067"/>
            <a:ext cx="19075966" cy="8460833"/>
          </a:xfrm>
          <a:prstGeom prst="rect">
            <a:avLst/>
          </a:prstGeom>
        </p:spPr>
        <p:txBody>
          <a:bodyPr/>
          <a:lstStyle/>
          <a:p>
            <a:pPr algn="just" defTabSz="584200">
              <a:lnSpc>
                <a:spcPts val="8000"/>
              </a:lnSpc>
              <a:spcBef>
                <a:spcPts val="3300"/>
              </a:spcBef>
              <a:defRPr sz="6000" cap="none" spc="0">
                <a:latin typeface="Avenir Next Demi Bold"/>
                <a:ea typeface="Avenir Next Demi Bold"/>
                <a:cs typeface="Avenir Next Demi Bold"/>
                <a:sym typeface="Avenir Next Demi Bold"/>
              </a:defRPr>
            </a:pPr>
            <a:r>
              <a:t>Weil </a:t>
            </a:r>
            <a:r>
              <a:rPr u="sng"/>
              <a:t>Lateinunterricht</a:t>
            </a:r>
            <a:r>
              <a:t> zugleich die </a:t>
            </a:r>
            <a:r>
              <a:rPr u="sng"/>
              <a:t>Fähigkeiten</a:t>
            </a:r>
            <a:r>
              <a:t> im </a:t>
            </a:r>
            <a:r>
              <a:rPr u="sng"/>
              <a:t>Gebrauch des Deutschen</a:t>
            </a:r>
            <a:r>
              <a:t> fördert und erweitert.</a:t>
            </a:r>
            <a:br/>
            <a:br/>
            <a:r>
              <a:t>Denn das </a:t>
            </a:r>
            <a:r>
              <a:rPr u="sng"/>
              <a:t>Übersetzen trainiert</a:t>
            </a:r>
            <a:r>
              <a:t> die Schülerinnen und Schüler, sich ständig </a:t>
            </a:r>
            <a:r>
              <a:rPr u="sng"/>
              <a:t>zwischen beiden Sprachen</a:t>
            </a:r>
            <a:r>
              <a:t> hin und her zu bewegen und die </a:t>
            </a:r>
            <a:r>
              <a:rPr u="sng"/>
              <a:t>sprachlichen Eigenarten </a:t>
            </a:r>
            <a:r>
              <a:t>der </a:t>
            </a:r>
            <a:r>
              <a:rPr u="sng"/>
              <a:t>fremden</a:t>
            </a:r>
            <a:r>
              <a:t> </a:t>
            </a:r>
            <a:r>
              <a:rPr u="sng"/>
              <a:t>und</a:t>
            </a:r>
            <a:r>
              <a:t> der </a:t>
            </a:r>
            <a:r>
              <a:rPr u="sng"/>
              <a:t>eigenen</a:t>
            </a:r>
            <a:r>
              <a:t> Sprache genau zu </a:t>
            </a:r>
            <a:r>
              <a:rPr u="sng"/>
              <a:t>vergleichen</a:t>
            </a:r>
            <a:r>
              <a:t> und zu </a:t>
            </a:r>
            <a:r>
              <a:rPr u="sng"/>
              <a:t>üben</a:t>
            </a:r>
            <a:r>
              <a:t>.</a:t>
            </a:r>
          </a:p>
        </p:txBody>
      </p:sp>
      <p:sp>
        <p:nvSpPr>
          <p:cNvPr id="207"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08"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211"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12" name="Weil das Verstehen lateinischer Texte Geduld, Genauigkeit, Konzentration &amp; Kritikfähigkeit gegenüber der eigenen Person erfordert und fördert — Eigenschaften, die in allen Berufen nötig sind."/>
          <p:cNvSpPr txBox="1">
            <a:spLocks noGrp="1"/>
          </p:cNvSpPr>
          <p:nvPr>
            <p:ph type="body" idx="1"/>
          </p:nvPr>
        </p:nvSpPr>
        <p:spPr>
          <a:xfrm>
            <a:off x="1295399" y="3947067"/>
            <a:ext cx="19075966" cy="8460833"/>
          </a:xfrm>
          <a:prstGeom prst="rect">
            <a:avLst/>
          </a:prstGeom>
        </p:spPr>
        <p:txBody>
          <a:bodyPr/>
          <a:lstStyle/>
          <a:p>
            <a:pPr algn="just" defTabSz="584200">
              <a:lnSpc>
                <a:spcPts val="9000"/>
              </a:lnSpc>
              <a:spcBef>
                <a:spcPts val="3300"/>
              </a:spcBef>
              <a:defRPr sz="6000" cap="none" spc="0">
                <a:latin typeface="Avenir Next Demi Bold"/>
                <a:ea typeface="Avenir Next Demi Bold"/>
                <a:cs typeface="Avenir Next Demi Bold"/>
                <a:sym typeface="Avenir Next Demi Bold"/>
              </a:defRPr>
            </a:pPr>
            <a:r>
              <a:t>Weil das </a:t>
            </a:r>
            <a:r>
              <a:rPr u="sng"/>
              <a:t>Verstehen</a:t>
            </a:r>
            <a:r>
              <a:t> lateinischer Texte </a:t>
            </a:r>
            <a:r>
              <a:rPr u="sng"/>
              <a:t>Geduld, Genauigkeit, Konzentration &amp; Kritikfähigkeit </a:t>
            </a:r>
            <a:r>
              <a:t>gegenüber der eigenen Person </a:t>
            </a:r>
            <a:r>
              <a:rPr u="sng"/>
              <a:t>erfordert und fördert </a:t>
            </a:r>
            <a:r>
              <a:t>— Eigenschaften, die in allen Berufen nötig sind.</a:t>
            </a:r>
          </a:p>
        </p:txBody>
      </p:sp>
      <p:sp>
        <p:nvSpPr>
          <p:cNvPr id="213"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14"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 name="Qua de causa? (warum?)"/>
          <p:cNvSpPr txBox="1">
            <a:spLocks noGrp="1"/>
          </p:cNvSpPr>
          <p:nvPr>
            <p:ph type="title"/>
          </p:nvPr>
        </p:nvSpPr>
        <p:spPr>
          <a:prstGeom prst="rect">
            <a:avLst/>
          </a:prstGeom>
        </p:spPr>
        <p:txBody>
          <a:bodyPr/>
          <a:lstStyle/>
          <a:p>
            <a:pPr defTabSz="560830">
              <a:defRPr sz="9600">
                <a:solidFill>
                  <a:srgbClr val="95C02C"/>
                </a:solidFill>
              </a:defRPr>
            </a:pPr>
            <a:r>
              <a:t>Qua de causa?</a:t>
            </a:r>
            <a:r>
              <a:rPr>
                <a:solidFill>
                  <a:srgbClr val="000000"/>
                </a:solidFill>
              </a:rPr>
              <a:t> (warum?)</a:t>
            </a:r>
          </a:p>
        </p:txBody>
      </p:sp>
      <p:sp>
        <p:nvSpPr>
          <p:cNvPr id="217" name="FS Latein – Sprachenwahl 2025"/>
          <p:cNvSpPr txBox="1"/>
          <p:nvPr/>
        </p:nvSpPr>
        <p:spPr>
          <a:xfrm>
            <a:off x="1295400" y="12955885"/>
            <a:ext cx="11442700" cy="434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566673">
              <a:lnSpc>
                <a:spcPct val="100000"/>
              </a:lnSpc>
              <a:spcBef>
                <a:spcPts val="3100"/>
              </a:spcBef>
              <a:tabLst/>
              <a:defRPr sz="1900" cap="all" spc="-100">
                <a:latin typeface="Avenir Next Medium"/>
                <a:ea typeface="Avenir Next Medium"/>
                <a:cs typeface="Avenir Next Medium"/>
                <a:sym typeface="Avenir Next Medium"/>
              </a:defRPr>
            </a:lvl1pPr>
          </a:lstStyle>
          <a:p>
            <a:r>
              <a:t>FS Latein – Sprachenwahl 2026</a:t>
            </a:r>
          </a:p>
        </p:txBody>
      </p:sp>
      <p:sp>
        <p:nvSpPr>
          <p:cNvPr id="218" name="Weil die Arbeitsweisen des Lateinunterrichts späteres wissenschaftliches Arbeiten wirksam vorbereiten.  Lateinkenntnisse sind eine gute Grundlage für alle Wissenschaften, z.B. schon allein für das Verstehen der wissenschaftlichen Fachsprachen.  Für besti"/>
          <p:cNvSpPr txBox="1">
            <a:spLocks noGrp="1"/>
          </p:cNvSpPr>
          <p:nvPr>
            <p:ph type="body" idx="1"/>
          </p:nvPr>
        </p:nvSpPr>
        <p:spPr>
          <a:xfrm>
            <a:off x="1295399" y="3947067"/>
            <a:ext cx="19075966" cy="8460833"/>
          </a:xfrm>
          <a:prstGeom prst="rect">
            <a:avLst/>
          </a:prstGeom>
        </p:spPr>
        <p:txBody>
          <a:bodyPr/>
          <a:lstStyle/>
          <a:p>
            <a:pPr algn="just" defTabSz="525779">
              <a:lnSpc>
                <a:spcPts val="7100"/>
              </a:lnSpc>
              <a:spcBef>
                <a:spcPts val="2900"/>
              </a:spcBef>
              <a:defRPr sz="5400" cap="none" spc="0">
                <a:latin typeface="Avenir Next Demi Bold"/>
                <a:ea typeface="Avenir Next Demi Bold"/>
                <a:cs typeface="Avenir Next Demi Bold"/>
                <a:sym typeface="Avenir Next Demi Bold"/>
              </a:defRPr>
            </a:pPr>
            <a:r>
              <a:t>Weil die </a:t>
            </a:r>
            <a:r>
              <a:rPr u="sng"/>
              <a:t>Arbeitsweisen</a:t>
            </a:r>
            <a:r>
              <a:t> des Lateinunterrichts späteres </a:t>
            </a:r>
            <a:r>
              <a:rPr u="sng"/>
              <a:t>wissenschaftliches Arbeiten</a:t>
            </a:r>
            <a:r>
              <a:t> wirksam vorbereiten.</a:t>
            </a:r>
            <a:br/>
            <a:br/>
            <a:r>
              <a:t>Lateinkenntnisse sind eine gute </a:t>
            </a:r>
            <a:r>
              <a:rPr u="sng"/>
              <a:t>Grundlage</a:t>
            </a:r>
            <a:r>
              <a:t> für alle </a:t>
            </a:r>
            <a:r>
              <a:rPr u="sng"/>
              <a:t>Wissenschaften</a:t>
            </a:r>
            <a:r>
              <a:t>, z.B. schon allein für das Verstehen der </a:t>
            </a:r>
            <a:r>
              <a:rPr u="sng"/>
              <a:t>wissenschaftlichen Fachsprachen</a:t>
            </a:r>
            <a:r>
              <a:t>.</a:t>
            </a:r>
            <a:br/>
            <a:br/>
            <a:r>
              <a:t>Für bestimmte </a:t>
            </a:r>
            <a:r>
              <a:rPr u="sng"/>
              <a:t>Studiengänge</a:t>
            </a:r>
            <a:r>
              <a:t> werden </a:t>
            </a:r>
            <a:r>
              <a:rPr u="sng"/>
              <a:t>Lateinkenntnisse</a:t>
            </a:r>
            <a:r>
              <a:t> in verschiedenem Umfang als </a:t>
            </a:r>
            <a:r>
              <a:rPr u="sng"/>
              <a:t>Voraussetzung</a:t>
            </a:r>
            <a:r>
              <a:t> gefordert.</a:t>
            </a:r>
          </a:p>
        </p:txBody>
      </p:sp>
      <p:sp>
        <p:nvSpPr>
          <p:cNvPr id="219" name="https://pixabay.com/images/id-2309040/"/>
          <p:cNvSpPr txBox="1"/>
          <p:nvPr/>
        </p:nvSpPr>
        <p:spPr>
          <a:xfrm>
            <a:off x="21973079" y="13018114"/>
            <a:ext cx="2257350"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spc="-12">
                <a:latin typeface="Avenir Next Condensed Regular"/>
                <a:ea typeface="Avenir Next Condensed Regular"/>
                <a:cs typeface="Avenir Next Condensed Regular"/>
                <a:sym typeface="Avenir Next Condensed Regular"/>
              </a:defRPr>
            </a:lvl1pPr>
          </a:lstStyle>
          <a:p>
            <a:r>
              <a:t>https://pixabay.com/images/id-2309040/</a:t>
            </a:r>
          </a:p>
        </p:txBody>
      </p:sp>
      <p:pic>
        <p:nvPicPr>
          <p:cNvPr id="220" name="question-2309040_1280.jpg" descr="question-2309040_1280.jpg"/>
          <p:cNvPicPr>
            <a:picLocks noChangeAspect="1"/>
          </p:cNvPicPr>
          <p:nvPr/>
        </p:nvPicPr>
        <p:blipFill>
          <a:blip r:embed="rId2"/>
          <a:srcRect l="31026" t="6453" r="26438" b="2732"/>
          <a:stretch>
            <a:fillRect/>
          </a:stretch>
        </p:blipFill>
        <p:spPr>
          <a:xfrm>
            <a:off x="20606739" y="4433193"/>
            <a:ext cx="3507341" cy="7487921"/>
          </a:xfrm>
          <a:custGeom>
            <a:avLst/>
            <a:gdLst/>
            <a:ahLst/>
            <a:cxnLst>
              <a:cxn ang="0">
                <a:pos x="wd2" y="hd2"/>
              </a:cxn>
              <a:cxn ang="5400000">
                <a:pos x="wd2" y="hd2"/>
              </a:cxn>
              <a:cxn ang="10800000">
                <a:pos x="wd2" y="hd2"/>
              </a:cxn>
              <a:cxn ang="16200000">
                <a:pos x="wd2" y="hd2"/>
              </a:cxn>
            </a:cxnLst>
            <a:rect l="0" t="0" r="r" b="b"/>
            <a:pathLst>
              <a:path w="21597" h="21535" extrusionOk="0">
                <a:moveTo>
                  <a:pt x="8019" y="0"/>
                </a:moveTo>
                <a:cubicBezTo>
                  <a:pt x="7960" y="-2"/>
                  <a:pt x="7898" y="10"/>
                  <a:pt x="7831" y="35"/>
                </a:cubicBezTo>
                <a:cubicBezTo>
                  <a:pt x="7572" y="132"/>
                  <a:pt x="5930" y="358"/>
                  <a:pt x="5619" y="339"/>
                </a:cubicBezTo>
                <a:cubicBezTo>
                  <a:pt x="5482" y="330"/>
                  <a:pt x="5259" y="402"/>
                  <a:pt x="5123" y="499"/>
                </a:cubicBezTo>
                <a:cubicBezTo>
                  <a:pt x="4988" y="595"/>
                  <a:pt x="4816" y="657"/>
                  <a:pt x="4742" y="635"/>
                </a:cubicBezTo>
                <a:cubicBezTo>
                  <a:pt x="4668" y="614"/>
                  <a:pt x="4626" y="632"/>
                  <a:pt x="4649" y="677"/>
                </a:cubicBezTo>
                <a:cubicBezTo>
                  <a:pt x="4690" y="759"/>
                  <a:pt x="3575" y="964"/>
                  <a:pt x="3102" y="961"/>
                </a:cubicBezTo>
                <a:cubicBezTo>
                  <a:pt x="2942" y="960"/>
                  <a:pt x="2843" y="1012"/>
                  <a:pt x="2843" y="1096"/>
                </a:cubicBezTo>
                <a:cubicBezTo>
                  <a:pt x="2843" y="1171"/>
                  <a:pt x="2744" y="1301"/>
                  <a:pt x="2623" y="1388"/>
                </a:cubicBezTo>
                <a:cubicBezTo>
                  <a:pt x="2005" y="1829"/>
                  <a:pt x="1775" y="2747"/>
                  <a:pt x="2171" y="3190"/>
                </a:cubicBezTo>
                <a:cubicBezTo>
                  <a:pt x="2365" y="3407"/>
                  <a:pt x="2357" y="3450"/>
                  <a:pt x="2061" y="3714"/>
                </a:cubicBezTo>
                <a:cubicBezTo>
                  <a:pt x="1447" y="4262"/>
                  <a:pt x="1368" y="4312"/>
                  <a:pt x="844" y="4499"/>
                </a:cubicBezTo>
                <a:cubicBezTo>
                  <a:pt x="554" y="4602"/>
                  <a:pt x="347" y="4728"/>
                  <a:pt x="387" y="4776"/>
                </a:cubicBezTo>
                <a:cubicBezTo>
                  <a:pt x="427" y="4825"/>
                  <a:pt x="372" y="4923"/>
                  <a:pt x="265" y="4994"/>
                </a:cubicBezTo>
                <a:cubicBezTo>
                  <a:pt x="159" y="5065"/>
                  <a:pt x="48" y="5288"/>
                  <a:pt x="18" y="5492"/>
                </a:cubicBezTo>
                <a:cubicBezTo>
                  <a:pt x="6" y="5580"/>
                  <a:pt x="-3" y="5649"/>
                  <a:pt x="1" y="5705"/>
                </a:cubicBezTo>
                <a:cubicBezTo>
                  <a:pt x="14" y="5876"/>
                  <a:pt x="135" y="5947"/>
                  <a:pt x="556" y="6155"/>
                </a:cubicBezTo>
                <a:cubicBezTo>
                  <a:pt x="1029" y="6389"/>
                  <a:pt x="1415" y="6492"/>
                  <a:pt x="2508" y="6673"/>
                </a:cubicBezTo>
                <a:cubicBezTo>
                  <a:pt x="3258" y="6797"/>
                  <a:pt x="3950" y="6940"/>
                  <a:pt x="4043" y="6993"/>
                </a:cubicBezTo>
                <a:cubicBezTo>
                  <a:pt x="4155" y="7056"/>
                  <a:pt x="4178" y="7224"/>
                  <a:pt x="4114" y="7484"/>
                </a:cubicBezTo>
                <a:cubicBezTo>
                  <a:pt x="4061" y="7701"/>
                  <a:pt x="3957" y="8137"/>
                  <a:pt x="3882" y="8453"/>
                </a:cubicBezTo>
                <a:cubicBezTo>
                  <a:pt x="3807" y="8769"/>
                  <a:pt x="3689" y="9064"/>
                  <a:pt x="3618" y="9108"/>
                </a:cubicBezTo>
                <a:cubicBezTo>
                  <a:pt x="3546" y="9152"/>
                  <a:pt x="3479" y="9262"/>
                  <a:pt x="3469" y="9352"/>
                </a:cubicBezTo>
                <a:cubicBezTo>
                  <a:pt x="3459" y="9442"/>
                  <a:pt x="3339" y="9571"/>
                  <a:pt x="3205" y="9640"/>
                </a:cubicBezTo>
                <a:cubicBezTo>
                  <a:pt x="3070" y="9710"/>
                  <a:pt x="3011" y="9803"/>
                  <a:pt x="3073" y="9850"/>
                </a:cubicBezTo>
                <a:cubicBezTo>
                  <a:pt x="3137" y="9898"/>
                  <a:pt x="3074" y="9972"/>
                  <a:pt x="2921" y="10024"/>
                </a:cubicBezTo>
                <a:cubicBezTo>
                  <a:pt x="2771" y="10076"/>
                  <a:pt x="2697" y="10158"/>
                  <a:pt x="2748" y="10220"/>
                </a:cubicBezTo>
                <a:cubicBezTo>
                  <a:pt x="2796" y="10279"/>
                  <a:pt x="2759" y="10412"/>
                  <a:pt x="2667" y="10516"/>
                </a:cubicBezTo>
                <a:cubicBezTo>
                  <a:pt x="2575" y="10620"/>
                  <a:pt x="2513" y="10730"/>
                  <a:pt x="2528" y="10759"/>
                </a:cubicBezTo>
                <a:cubicBezTo>
                  <a:pt x="2542" y="10789"/>
                  <a:pt x="2472" y="10883"/>
                  <a:pt x="2374" y="10967"/>
                </a:cubicBezTo>
                <a:cubicBezTo>
                  <a:pt x="2276" y="11051"/>
                  <a:pt x="2181" y="11233"/>
                  <a:pt x="2164" y="11372"/>
                </a:cubicBezTo>
                <a:cubicBezTo>
                  <a:pt x="2147" y="11512"/>
                  <a:pt x="2087" y="11665"/>
                  <a:pt x="2027" y="11711"/>
                </a:cubicBezTo>
                <a:cubicBezTo>
                  <a:pt x="1818" y="11869"/>
                  <a:pt x="1978" y="12844"/>
                  <a:pt x="2330" y="13567"/>
                </a:cubicBezTo>
                <a:cubicBezTo>
                  <a:pt x="2922" y="14786"/>
                  <a:pt x="3176" y="15577"/>
                  <a:pt x="3002" y="15658"/>
                </a:cubicBezTo>
                <a:cubicBezTo>
                  <a:pt x="2795" y="15755"/>
                  <a:pt x="2803" y="16019"/>
                  <a:pt x="3019" y="16181"/>
                </a:cubicBezTo>
                <a:cubicBezTo>
                  <a:pt x="3158" y="16285"/>
                  <a:pt x="3144" y="16345"/>
                  <a:pt x="2941" y="16490"/>
                </a:cubicBezTo>
                <a:cubicBezTo>
                  <a:pt x="2801" y="16590"/>
                  <a:pt x="2722" y="16702"/>
                  <a:pt x="2770" y="16738"/>
                </a:cubicBezTo>
                <a:cubicBezTo>
                  <a:pt x="2883" y="16824"/>
                  <a:pt x="2555" y="17360"/>
                  <a:pt x="2303" y="17500"/>
                </a:cubicBezTo>
                <a:cubicBezTo>
                  <a:pt x="2195" y="17560"/>
                  <a:pt x="2150" y="17630"/>
                  <a:pt x="2203" y="17655"/>
                </a:cubicBezTo>
                <a:cubicBezTo>
                  <a:pt x="2255" y="17679"/>
                  <a:pt x="2207" y="17747"/>
                  <a:pt x="2100" y="17807"/>
                </a:cubicBezTo>
                <a:cubicBezTo>
                  <a:pt x="1993" y="17868"/>
                  <a:pt x="1889" y="18073"/>
                  <a:pt x="1868" y="18263"/>
                </a:cubicBezTo>
                <a:cubicBezTo>
                  <a:pt x="1848" y="18452"/>
                  <a:pt x="1766" y="18644"/>
                  <a:pt x="1685" y="18690"/>
                </a:cubicBezTo>
                <a:cubicBezTo>
                  <a:pt x="1602" y="18736"/>
                  <a:pt x="1564" y="19024"/>
                  <a:pt x="1599" y="19356"/>
                </a:cubicBezTo>
                <a:cubicBezTo>
                  <a:pt x="1689" y="20201"/>
                  <a:pt x="1691" y="20198"/>
                  <a:pt x="1582" y="20444"/>
                </a:cubicBezTo>
                <a:cubicBezTo>
                  <a:pt x="1472" y="20692"/>
                  <a:pt x="1677" y="20866"/>
                  <a:pt x="2078" y="20863"/>
                </a:cubicBezTo>
                <a:cubicBezTo>
                  <a:pt x="2856" y="20857"/>
                  <a:pt x="4304" y="20930"/>
                  <a:pt x="4483" y="20984"/>
                </a:cubicBezTo>
                <a:cubicBezTo>
                  <a:pt x="4736" y="21060"/>
                  <a:pt x="6937" y="21199"/>
                  <a:pt x="9620" y="21309"/>
                </a:cubicBezTo>
                <a:cubicBezTo>
                  <a:pt x="10969" y="21364"/>
                  <a:pt x="11620" y="21418"/>
                  <a:pt x="11663" y="21478"/>
                </a:cubicBezTo>
                <a:cubicBezTo>
                  <a:pt x="11748" y="21598"/>
                  <a:pt x="14366" y="21511"/>
                  <a:pt x="14578" y="21381"/>
                </a:cubicBezTo>
                <a:cubicBezTo>
                  <a:pt x="14660" y="21332"/>
                  <a:pt x="14959" y="21280"/>
                  <a:pt x="15243" y="21265"/>
                </a:cubicBezTo>
                <a:cubicBezTo>
                  <a:pt x="15527" y="21249"/>
                  <a:pt x="15863" y="21215"/>
                  <a:pt x="15993" y="21189"/>
                </a:cubicBezTo>
                <a:cubicBezTo>
                  <a:pt x="16123" y="21163"/>
                  <a:pt x="16289" y="21148"/>
                  <a:pt x="16362" y="21156"/>
                </a:cubicBezTo>
                <a:cubicBezTo>
                  <a:pt x="16435" y="21164"/>
                  <a:pt x="16684" y="21147"/>
                  <a:pt x="16912" y="21117"/>
                </a:cubicBezTo>
                <a:cubicBezTo>
                  <a:pt x="17191" y="21081"/>
                  <a:pt x="17298" y="21030"/>
                  <a:pt x="17242" y="20962"/>
                </a:cubicBezTo>
                <a:cubicBezTo>
                  <a:pt x="17197" y="20907"/>
                  <a:pt x="17159" y="20833"/>
                  <a:pt x="17159" y="20797"/>
                </a:cubicBezTo>
                <a:cubicBezTo>
                  <a:pt x="17159" y="20760"/>
                  <a:pt x="17051" y="20739"/>
                  <a:pt x="16917" y="20750"/>
                </a:cubicBezTo>
                <a:cubicBezTo>
                  <a:pt x="16591" y="20777"/>
                  <a:pt x="16458" y="20535"/>
                  <a:pt x="16504" y="19994"/>
                </a:cubicBezTo>
                <a:cubicBezTo>
                  <a:pt x="16524" y="19757"/>
                  <a:pt x="16484" y="19561"/>
                  <a:pt x="16411" y="19556"/>
                </a:cubicBezTo>
                <a:cubicBezTo>
                  <a:pt x="16338" y="19551"/>
                  <a:pt x="16214" y="19544"/>
                  <a:pt x="16140" y="19539"/>
                </a:cubicBezTo>
                <a:cubicBezTo>
                  <a:pt x="15873" y="19522"/>
                  <a:pt x="15773" y="19418"/>
                  <a:pt x="15805" y="19192"/>
                </a:cubicBezTo>
                <a:cubicBezTo>
                  <a:pt x="15837" y="18974"/>
                  <a:pt x="15816" y="18961"/>
                  <a:pt x="15358" y="18968"/>
                </a:cubicBezTo>
                <a:cubicBezTo>
                  <a:pt x="14991" y="18974"/>
                  <a:pt x="14838" y="18939"/>
                  <a:pt x="14727" y="18822"/>
                </a:cubicBezTo>
                <a:cubicBezTo>
                  <a:pt x="14587" y="18673"/>
                  <a:pt x="14059" y="18620"/>
                  <a:pt x="13139" y="18664"/>
                </a:cubicBezTo>
                <a:cubicBezTo>
                  <a:pt x="12983" y="18671"/>
                  <a:pt x="12824" y="18606"/>
                  <a:pt x="12738" y="18499"/>
                </a:cubicBezTo>
                <a:cubicBezTo>
                  <a:pt x="12560" y="18281"/>
                  <a:pt x="12327" y="18270"/>
                  <a:pt x="12264" y="18477"/>
                </a:cubicBezTo>
                <a:cubicBezTo>
                  <a:pt x="12224" y="18606"/>
                  <a:pt x="12109" y="18636"/>
                  <a:pt x="11587" y="18653"/>
                </a:cubicBezTo>
                <a:cubicBezTo>
                  <a:pt x="11141" y="18668"/>
                  <a:pt x="10964" y="18707"/>
                  <a:pt x="10964" y="18782"/>
                </a:cubicBezTo>
                <a:cubicBezTo>
                  <a:pt x="10964" y="18840"/>
                  <a:pt x="10824" y="18904"/>
                  <a:pt x="10656" y="18925"/>
                </a:cubicBezTo>
                <a:cubicBezTo>
                  <a:pt x="10487" y="18945"/>
                  <a:pt x="10286" y="19037"/>
                  <a:pt x="10211" y="19129"/>
                </a:cubicBezTo>
                <a:cubicBezTo>
                  <a:pt x="10137" y="19221"/>
                  <a:pt x="10009" y="19276"/>
                  <a:pt x="9928" y="19252"/>
                </a:cubicBezTo>
                <a:cubicBezTo>
                  <a:pt x="9544" y="19142"/>
                  <a:pt x="10100" y="17029"/>
                  <a:pt x="10502" y="17069"/>
                </a:cubicBezTo>
                <a:cubicBezTo>
                  <a:pt x="10657" y="17084"/>
                  <a:pt x="10687" y="17031"/>
                  <a:pt x="10624" y="16851"/>
                </a:cubicBezTo>
                <a:cubicBezTo>
                  <a:pt x="10579" y="16720"/>
                  <a:pt x="10579" y="16594"/>
                  <a:pt x="10624" y="16573"/>
                </a:cubicBezTo>
                <a:cubicBezTo>
                  <a:pt x="10670" y="16551"/>
                  <a:pt x="10728" y="16424"/>
                  <a:pt x="10754" y="16289"/>
                </a:cubicBezTo>
                <a:cubicBezTo>
                  <a:pt x="10808" y="16008"/>
                  <a:pt x="10927" y="15891"/>
                  <a:pt x="11108" y="15944"/>
                </a:cubicBezTo>
                <a:cubicBezTo>
                  <a:pt x="11332" y="16008"/>
                  <a:pt x="11441" y="15693"/>
                  <a:pt x="11252" y="15528"/>
                </a:cubicBezTo>
                <a:cubicBezTo>
                  <a:pt x="11147" y="15436"/>
                  <a:pt x="11118" y="15314"/>
                  <a:pt x="11184" y="15242"/>
                </a:cubicBezTo>
                <a:cubicBezTo>
                  <a:pt x="11247" y="15173"/>
                  <a:pt x="11319" y="14979"/>
                  <a:pt x="11345" y="14811"/>
                </a:cubicBezTo>
                <a:cubicBezTo>
                  <a:pt x="11409" y="14406"/>
                  <a:pt x="11494" y="14318"/>
                  <a:pt x="11775" y="14369"/>
                </a:cubicBezTo>
                <a:cubicBezTo>
                  <a:pt x="11956" y="14401"/>
                  <a:pt x="11998" y="14372"/>
                  <a:pt x="11961" y="14246"/>
                </a:cubicBezTo>
                <a:cubicBezTo>
                  <a:pt x="11935" y="14156"/>
                  <a:pt x="11863" y="14046"/>
                  <a:pt x="11802" y="14001"/>
                </a:cubicBezTo>
                <a:cubicBezTo>
                  <a:pt x="11741" y="13955"/>
                  <a:pt x="11793" y="13630"/>
                  <a:pt x="11917" y="13277"/>
                </a:cubicBezTo>
                <a:cubicBezTo>
                  <a:pt x="12040" y="12925"/>
                  <a:pt x="12155" y="12511"/>
                  <a:pt x="12176" y="12360"/>
                </a:cubicBezTo>
                <a:cubicBezTo>
                  <a:pt x="12206" y="12145"/>
                  <a:pt x="12274" y="12086"/>
                  <a:pt x="12474" y="12094"/>
                </a:cubicBezTo>
                <a:cubicBezTo>
                  <a:pt x="12668" y="12101"/>
                  <a:pt x="12733" y="12052"/>
                  <a:pt x="12733" y="11896"/>
                </a:cubicBezTo>
                <a:cubicBezTo>
                  <a:pt x="12733" y="11725"/>
                  <a:pt x="12695" y="11702"/>
                  <a:pt x="12523" y="11768"/>
                </a:cubicBezTo>
                <a:cubicBezTo>
                  <a:pt x="12409" y="11813"/>
                  <a:pt x="12284" y="11823"/>
                  <a:pt x="12242" y="11791"/>
                </a:cubicBezTo>
                <a:cubicBezTo>
                  <a:pt x="12200" y="11760"/>
                  <a:pt x="12128" y="11313"/>
                  <a:pt x="12083" y="10799"/>
                </a:cubicBezTo>
                <a:cubicBezTo>
                  <a:pt x="12039" y="10285"/>
                  <a:pt x="11964" y="9817"/>
                  <a:pt x="11917" y="9758"/>
                </a:cubicBezTo>
                <a:cubicBezTo>
                  <a:pt x="11799" y="9615"/>
                  <a:pt x="11894" y="9047"/>
                  <a:pt x="12032" y="9069"/>
                </a:cubicBezTo>
                <a:cubicBezTo>
                  <a:pt x="12093" y="9078"/>
                  <a:pt x="12577" y="9086"/>
                  <a:pt x="13107" y="9086"/>
                </a:cubicBezTo>
                <a:cubicBezTo>
                  <a:pt x="13983" y="9086"/>
                  <a:pt x="14081" y="9101"/>
                  <a:pt x="14202" y="9249"/>
                </a:cubicBezTo>
                <a:cubicBezTo>
                  <a:pt x="14275" y="9339"/>
                  <a:pt x="14438" y="9430"/>
                  <a:pt x="14566" y="9453"/>
                </a:cubicBezTo>
                <a:cubicBezTo>
                  <a:pt x="14694" y="9476"/>
                  <a:pt x="14798" y="9538"/>
                  <a:pt x="14798" y="9592"/>
                </a:cubicBezTo>
                <a:cubicBezTo>
                  <a:pt x="14798" y="9645"/>
                  <a:pt x="14927" y="9706"/>
                  <a:pt x="15084" y="9725"/>
                </a:cubicBezTo>
                <a:cubicBezTo>
                  <a:pt x="15292" y="9751"/>
                  <a:pt x="15385" y="9831"/>
                  <a:pt x="15419" y="10026"/>
                </a:cubicBezTo>
                <a:cubicBezTo>
                  <a:pt x="15456" y="10236"/>
                  <a:pt x="15523" y="10292"/>
                  <a:pt x="15751" y="10292"/>
                </a:cubicBezTo>
                <a:cubicBezTo>
                  <a:pt x="16007" y="10292"/>
                  <a:pt x="16046" y="10345"/>
                  <a:pt x="16069" y="10759"/>
                </a:cubicBezTo>
                <a:cubicBezTo>
                  <a:pt x="16083" y="11017"/>
                  <a:pt x="16134" y="11248"/>
                  <a:pt x="16184" y="11271"/>
                </a:cubicBezTo>
                <a:cubicBezTo>
                  <a:pt x="16233" y="11294"/>
                  <a:pt x="16199" y="11355"/>
                  <a:pt x="16108" y="11406"/>
                </a:cubicBezTo>
                <a:cubicBezTo>
                  <a:pt x="15996" y="11469"/>
                  <a:pt x="15993" y="11525"/>
                  <a:pt x="16096" y="11584"/>
                </a:cubicBezTo>
                <a:cubicBezTo>
                  <a:pt x="16181" y="11633"/>
                  <a:pt x="16201" y="11788"/>
                  <a:pt x="16145" y="11945"/>
                </a:cubicBezTo>
                <a:cubicBezTo>
                  <a:pt x="16069" y="12159"/>
                  <a:pt x="15983" y="12221"/>
                  <a:pt x="15756" y="12222"/>
                </a:cubicBezTo>
                <a:cubicBezTo>
                  <a:pt x="15495" y="12222"/>
                  <a:pt x="15462" y="12271"/>
                  <a:pt x="15446" y="12683"/>
                </a:cubicBezTo>
                <a:cubicBezTo>
                  <a:pt x="15425" y="13233"/>
                  <a:pt x="15334" y="13372"/>
                  <a:pt x="15028" y="13317"/>
                </a:cubicBezTo>
                <a:cubicBezTo>
                  <a:pt x="14846" y="13285"/>
                  <a:pt x="14798" y="13334"/>
                  <a:pt x="14798" y="13566"/>
                </a:cubicBezTo>
                <a:cubicBezTo>
                  <a:pt x="14798" y="13798"/>
                  <a:pt x="14741" y="13861"/>
                  <a:pt x="14505" y="13890"/>
                </a:cubicBezTo>
                <a:cubicBezTo>
                  <a:pt x="14334" y="13911"/>
                  <a:pt x="14202" y="13990"/>
                  <a:pt x="14192" y="14075"/>
                </a:cubicBezTo>
                <a:cubicBezTo>
                  <a:pt x="14183" y="14156"/>
                  <a:pt x="14164" y="14268"/>
                  <a:pt x="14153" y="14325"/>
                </a:cubicBezTo>
                <a:cubicBezTo>
                  <a:pt x="14142" y="14382"/>
                  <a:pt x="13979" y="14458"/>
                  <a:pt x="13789" y="14496"/>
                </a:cubicBezTo>
                <a:cubicBezTo>
                  <a:pt x="13475" y="14559"/>
                  <a:pt x="13450" y="14599"/>
                  <a:pt x="13508" y="14933"/>
                </a:cubicBezTo>
                <a:cubicBezTo>
                  <a:pt x="13566" y="15272"/>
                  <a:pt x="13545" y="15307"/>
                  <a:pt x="13217" y="15365"/>
                </a:cubicBezTo>
                <a:cubicBezTo>
                  <a:pt x="12913" y="15419"/>
                  <a:pt x="12863" y="15466"/>
                  <a:pt x="12904" y="15686"/>
                </a:cubicBezTo>
                <a:cubicBezTo>
                  <a:pt x="12946" y="15910"/>
                  <a:pt x="12911" y="15947"/>
                  <a:pt x="12618" y="15966"/>
                </a:cubicBezTo>
                <a:cubicBezTo>
                  <a:pt x="12309" y="15987"/>
                  <a:pt x="12284" y="16021"/>
                  <a:pt x="12308" y="16388"/>
                </a:cubicBezTo>
                <a:cubicBezTo>
                  <a:pt x="12337" y="16841"/>
                  <a:pt x="12250" y="16945"/>
                  <a:pt x="11883" y="16900"/>
                </a:cubicBezTo>
                <a:cubicBezTo>
                  <a:pt x="11653" y="16872"/>
                  <a:pt x="11626" y="16929"/>
                  <a:pt x="11626" y="17407"/>
                </a:cubicBezTo>
                <a:lnTo>
                  <a:pt x="11626" y="17943"/>
                </a:lnTo>
                <a:lnTo>
                  <a:pt x="13151" y="17960"/>
                </a:lnTo>
                <a:lnTo>
                  <a:pt x="14676" y="17978"/>
                </a:lnTo>
                <a:lnTo>
                  <a:pt x="14625" y="17720"/>
                </a:lnTo>
                <a:cubicBezTo>
                  <a:pt x="14585" y="17506"/>
                  <a:pt x="14634" y="17449"/>
                  <a:pt x="14908" y="17393"/>
                </a:cubicBezTo>
                <a:cubicBezTo>
                  <a:pt x="15158" y="17342"/>
                  <a:pt x="15243" y="17268"/>
                  <a:pt x="15243" y="17094"/>
                </a:cubicBezTo>
                <a:cubicBezTo>
                  <a:pt x="15243" y="16918"/>
                  <a:pt x="15314" y="16854"/>
                  <a:pt x="15546" y="16826"/>
                </a:cubicBezTo>
                <a:cubicBezTo>
                  <a:pt x="15802" y="16794"/>
                  <a:pt x="15846" y="16743"/>
                  <a:pt x="15810" y="16505"/>
                </a:cubicBezTo>
                <a:cubicBezTo>
                  <a:pt x="15770" y="16251"/>
                  <a:pt x="15803" y="16217"/>
                  <a:pt x="16130" y="16186"/>
                </a:cubicBezTo>
                <a:cubicBezTo>
                  <a:pt x="16433" y="16157"/>
                  <a:pt x="16500" y="16109"/>
                  <a:pt x="16509" y="15909"/>
                </a:cubicBezTo>
                <a:cubicBezTo>
                  <a:pt x="16517" y="15718"/>
                  <a:pt x="16581" y="15665"/>
                  <a:pt x="16829" y="15648"/>
                </a:cubicBezTo>
                <a:cubicBezTo>
                  <a:pt x="17020" y="15635"/>
                  <a:pt x="17160" y="15566"/>
                  <a:pt x="17188" y="15475"/>
                </a:cubicBezTo>
                <a:cubicBezTo>
                  <a:pt x="17217" y="15380"/>
                  <a:pt x="17330" y="15328"/>
                  <a:pt x="17491" y="15334"/>
                </a:cubicBezTo>
                <a:cubicBezTo>
                  <a:pt x="17648" y="15340"/>
                  <a:pt x="17750" y="15296"/>
                  <a:pt x="17750" y="15222"/>
                </a:cubicBezTo>
                <a:cubicBezTo>
                  <a:pt x="17750" y="15155"/>
                  <a:pt x="17900" y="15053"/>
                  <a:pt x="18083" y="14996"/>
                </a:cubicBezTo>
                <a:cubicBezTo>
                  <a:pt x="18317" y="14924"/>
                  <a:pt x="18418" y="14825"/>
                  <a:pt x="18420" y="14661"/>
                </a:cubicBezTo>
                <a:cubicBezTo>
                  <a:pt x="18421" y="14459"/>
                  <a:pt x="18464" y="14431"/>
                  <a:pt x="18750" y="14450"/>
                </a:cubicBezTo>
                <a:cubicBezTo>
                  <a:pt x="19004" y="14466"/>
                  <a:pt x="19080" y="14436"/>
                  <a:pt x="19080" y="14322"/>
                </a:cubicBezTo>
                <a:cubicBezTo>
                  <a:pt x="19080" y="14231"/>
                  <a:pt x="19193" y="14160"/>
                  <a:pt x="19373" y="14138"/>
                </a:cubicBezTo>
                <a:cubicBezTo>
                  <a:pt x="19535" y="14118"/>
                  <a:pt x="19669" y="14047"/>
                  <a:pt x="19669" y="13980"/>
                </a:cubicBezTo>
                <a:cubicBezTo>
                  <a:pt x="19669" y="13914"/>
                  <a:pt x="19800" y="13783"/>
                  <a:pt x="19957" y="13691"/>
                </a:cubicBezTo>
                <a:cubicBezTo>
                  <a:pt x="20113" y="13598"/>
                  <a:pt x="20261" y="13401"/>
                  <a:pt x="20287" y="13252"/>
                </a:cubicBezTo>
                <a:cubicBezTo>
                  <a:pt x="20325" y="13034"/>
                  <a:pt x="20398" y="12977"/>
                  <a:pt x="20656" y="12960"/>
                </a:cubicBezTo>
                <a:cubicBezTo>
                  <a:pt x="20933" y="12941"/>
                  <a:pt x="20972" y="12897"/>
                  <a:pt x="20949" y="12648"/>
                </a:cubicBezTo>
                <a:cubicBezTo>
                  <a:pt x="20925" y="12386"/>
                  <a:pt x="20956" y="12360"/>
                  <a:pt x="21262" y="12376"/>
                </a:cubicBezTo>
                <a:lnTo>
                  <a:pt x="21597" y="12393"/>
                </a:lnTo>
                <a:lnTo>
                  <a:pt x="21580" y="11388"/>
                </a:lnTo>
                <a:cubicBezTo>
                  <a:pt x="21566" y="10543"/>
                  <a:pt x="21530" y="10391"/>
                  <a:pt x="21350" y="10423"/>
                </a:cubicBezTo>
                <a:cubicBezTo>
                  <a:pt x="21067" y="10473"/>
                  <a:pt x="20870" y="10220"/>
                  <a:pt x="20964" y="9926"/>
                </a:cubicBezTo>
                <a:cubicBezTo>
                  <a:pt x="21022" y="9742"/>
                  <a:pt x="20953" y="9656"/>
                  <a:pt x="20619" y="9494"/>
                </a:cubicBezTo>
                <a:cubicBezTo>
                  <a:pt x="20391" y="9382"/>
                  <a:pt x="20267" y="9291"/>
                  <a:pt x="20343" y="9289"/>
                </a:cubicBezTo>
                <a:cubicBezTo>
                  <a:pt x="20419" y="9288"/>
                  <a:pt x="20300" y="9241"/>
                  <a:pt x="20077" y="9184"/>
                </a:cubicBezTo>
                <a:cubicBezTo>
                  <a:pt x="19853" y="9128"/>
                  <a:pt x="19669" y="9037"/>
                  <a:pt x="19669" y="8984"/>
                </a:cubicBezTo>
                <a:cubicBezTo>
                  <a:pt x="19669" y="8918"/>
                  <a:pt x="19463" y="8879"/>
                  <a:pt x="19043" y="8865"/>
                </a:cubicBezTo>
                <a:cubicBezTo>
                  <a:pt x="18605" y="8850"/>
                  <a:pt x="18416" y="8813"/>
                  <a:pt x="18415" y="8740"/>
                </a:cubicBezTo>
                <a:cubicBezTo>
                  <a:pt x="18414" y="8664"/>
                  <a:pt x="18242" y="8637"/>
                  <a:pt x="17765" y="8637"/>
                </a:cubicBezTo>
                <a:cubicBezTo>
                  <a:pt x="17236" y="8637"/>
                  <a:pt x="17090" y="8609"/>
                  <a:pt x="16968" y="8482"/>
                </a:cubicBezTo>
                <a:cubicBezTo>
                  <a:pt x="16839" y="8347"/>
                  <a:pt x="16604" y="8293"/>
                  <a:pt x="16245" y="8317"/>
                </a:cubicBezTo>
                <a:cubicBezTo>
                  <a:pt x="16189" y="8321"/>
                  <a:pt x="16004" y="8240"/>
                  <a:pt x="15832" y="8138"/>
                </a:cubicBezTo>
                <a:cubicBezTo>
                  <a:pt x="15597" y="7998"/>
                  <a:pt x="15532" y="7876"/>
                  <a:pt x="15563" y="7641"/>
                </a:cubicBezTo>
                <a:cubicBezTo>
                  <a:pt x="15604" y="7331"/>
                  <a:pt x="15595" y="7324"/>
                  <a:pt x="14759" y="7056"/>
                </a:cubicBezTo>
                <a:cubicBezTo>
                  <a:pt x="14251" y="6892"/>
                  <a:pt x="13916" y="6734"/>
                  <a:pt x="13916" y="6659"/>
                </a:cubicBezTo>
                <a:cubicBezTo>
                  <a:pt x="13916" y="6563"/>
                  <a:pt x="13814" y="6536"/>
                  <a:pt x="13503" y="6547"/>
                </a:cubicBezTo>
                <a:cubicBezTo>
                  <a:pt x="13013" y="6564"/>
                  <a:pt x="12689" y="6486"/>
                  <a:pt x="12826" y="6382"/>
                </a:cubicBezTo>
                <a:cubicBezTo>
                  <a:pt x="12887" y="6336"/>
                  <a:pt x="12858" y="6327"/>
                  <a:pt x="12748" y="6359"/>
                </a:cubicBezTo>
                <a:cubicBezTo>
                  <a:pt x="12509" y="6428"/>
                  <a:pt x="11995" y="6206"/>
                  <a:pt x="11995" y="6034"/>
                </a:cubicBezTo>
                <a:cubicBezTo>
                  <a:pt x="11995" y="5935"/>
                  <a:pt x="11918" y="5907"/>
                  <a:pt x="11709" y="5933"/>
                </a:cubicBezTo>
                <a:cubicBezTo>
                  <a:pt x="11322" y="5980"/>
                  <a:pt x="10469" y="5642"/>
                  <a:pt x="10541" y="5470"/>
                </a:cubicBezTo>
                <a:cubicBezTo>
                  <a:pt x="10601" y="5326"/>
                  <a:pt x="12278" y="4890"/>
                  <a:pt x="12589" y="4938"/>
                </a:cubicBezTo>
                <a:cubicBezTo>
                  <a:pt x="12709" y="4957"/>
                  <a:pt x="12748" y="4930"/>
                  <a:pt x="12694" y="4864"/>
                </a:cubicBezTo>
                <a:cubicBezTo>
                  <a:pt x="12587" y="4734"/>
                  <a:pt x="12848" y="4602"/>
                  <a:pt x="13119" y="4651"/>
                </a:cubicBezTo>
                <a:cubicBezTo>
                  <a:pt x="13250" y="4674"/>
                  <a:pt x="13330" y="4637"/>
                  <a:pt x="13342" y="4543"/>
                </a:cubicBezTo>
                <a:cubicBezTo>
                  <a:pt x="13369" y="4326"/>
                  <a:pt x="13377" y="4313"/>
                  <a:pt x="13642" y="4017"/>
                </a:cubicBezTo>
                <a:cubicBezTo>
                  <a:pt x="13778" y="3867"/>
                  <a:pt x="13925" y="3689"/>
                  <a:pt x="13970" y="3622"/>
                </a:cubicBezTo>
                <a:cubicBezTo>
                  <a:pt x="14015" y="3556"/>
                  <a:pt x="14186" y="3501"/>
                  <a:pt x="14351" y="3501"/>
                </a:cubicBezTo>
                <a:cubicBezTo>
                  <a:pt x="14516" y="3501"/>
                  <a:pt x="14654" y="3470"/>
                  <a:pt x="14654" y="3432"/>
                </a:cubicBezTo>
                <a:cubicBezTo>
                  <a:pt x="14654" y="3394"/>
                  <a:pt x="14567" y="3371"/>
                  <a:pt x="14466" y="3380"/>
                </a:cubicBezTo>
                <a:cubicBezTo>
                  <a:pt x="14253" y="3400"/>
                  <a:pt x="14254" y="3291"/>
                  <a:pt x="14468" y="2483"/>
                </a:cubicBezTo>
                <a:cubicBezTo>
                  <a:pt x="14604" y="1973"/>
                  <a:pt x="14590" y="1882"/>
                  <a:pt x="14336" y="1638"/>
                </a:cubicBezTo>
                <a:cubicBezTo>
                  <a:pt x="14181" y="1487"/>
                  <a:pt x="14014" y="1270"/>
                  <a:pt x="13965" y="1155"/>
                </a:cubicBezTo>
                <a:cubicBezTo>
                  <a:pt x="13915" y="1040"/>
                  <a:pt x="13750" y="915"/>
                  <a:pt x="13598" y="877"/>
                </a:cubicBezTo>
                <a:cubicBezTo>
                  <a:pt x="13447" y="839"/>
                  <a:pt x="13322" y="760"/>
                  <a:pt x="13322" y="702"/>
                </a:cubicBezTo>
                <a:cubicBezTo>
                  <a:pt x="13322" y="643"/>
                  <a:pt x="13240" y="608"/>
                  <a:pt x="13139" y="624"/>
                </a:cubicBezTo>
                <a:cubicBezTo>
                  <a:pt x="13038" y="640"/>
                  <a:pt x="12718" y="584"/>
                  <a:pt x="12430" y="500"/>
                </a:cubicBezTo>
                <a:cubicBezTo>
                  <a:pt x="12142" y="415"/>
                  <a:pt x="11415" y="292"/>
                  <a:pt x="10810" y="225"/>
                </a:cubicBezTo>
                <a:cubicBezTo>
                  <a:pt x="10205" y="158"/>
                  <a:pt x="9620" y="71"/>
                  <a:pt x="9515" y="33"/>
                </a:cubicBezTo>
                <a:cubicBezTo>
                  <a:pt x="9450" y="9"/>
                  <a:pt x="9389" y="-2"/>
                  <a:pt x="9329" y="0"/>
                </a:cubicBezTo>
                <a:cubicBezTo>
                  <a:pt x="9269" y="1"/>
                  <a:pt x="9211" y="16"/>
                  <a:pt x="9153" y="43"/>
                </a:cubicBezTo>
                <a:cubicBezTo>
                  <a:pt x="8933" y="146"/>
                  <a:pt x="8414" y="146"/>
                  <a:pt x="8195" y="43"/>
                </a:cubicBezTo>
                <a:cubicBezTo>
                  <a:pt x="8135" y="15"/>
                  <a:pt x="8078" y="1"/>
                  <a:pt x="8019" y="0"/>
                </a:cubicBezTo>
                <a:close/>
                <a:moveTo>
                  <a:pt x="12628" y="12214"/>
                </a:moveTo>
                <a:cubicBezTo>
                  <a:pt x="12612" y="12221"/>
                  <a:pt x="12600" y="12244"/>
                  <a:pt x="12596" y="12284"/>
                </a:cubicBezTo>
                <a:cubicBezTo>
                  <a:pt x="12590" y="12357"/>
                  <a:pt x="12628" y="12399"/>
                  <a:pt x="12677" y="12376"/>
                </a:cubicBezTo>
                <a:cubicBezTo>
                  <a:pt x="12726" y="12353"/>
                  <a:pt x="12727" y="12294"/>
                  <a:pt x="12684" y="12244"/>
                </a:cubicBezTo>
                <a:cubicBezTo>
                  <a:pt x="12661" y="12217"/>
                  <a:pt x="12643" y="12206"/>
                  <a:pt x="12628" y="12214"/>
                </a:cubicBezTo>
                <a:close/>
              </a:path>
            </a:pathLst>
          </a:custGeom>
          <a:ln w="12700">
            <a:miter lim="400000"/>
          </a:ln>
        </p:spPr>
      </p:pic>
    </p:spTree>
  </p:cSld>
  <p:clrMapOvr>
    <a:masterClrMapping/>
  </p:clrMapOvr>
  <p:transition spd="med"/>
</p:sld>
</file>

<file path=ppt/theme/theme1.xml><?xml version="1.0" encoding="utf-8"?>
<a:theme xmlns:a="http://schemas.openxmlformats.org/drawingml/2006/main" name="27_Showcase">
  <a:themeElements>
    <a:clrScheme name="27_Showcase">
      <a:dk1>
        <a:srgbClr val="000000"/>
      </a:dk1>
      <a:lt1>
        <a:srgbClr val="FFFFFF"/>
      </a:lt1>
      <a:dk2>
        <a:srgbClr val="A7A7A7"/>
      </a:dk2>
      <a:lt2>
        <a:srgbClr val="535353"/>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Helvetica"/>
        <a:ea typeface="Helvetica"/>
        <a:cs typeface="Helvetica"/>
      </a:majorFont>
      <a:minorFont>
        <a:latin typeface="Helvetica Neue"/>
        <a:ea typeface="Helvetica Neue"/>
        <a:cs typeface="Helvetica Neue"/>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7_Showcase">
  <a:themeElements>
    <a:clrScheme name="27_Showcase">
      <a:dk1>
        <a:srgbClr val="000000"/>
      </a:dk1>
      <a:lt1>
        <a:srgbClr val="FFFFFF"/>
      </a:lt1>
      <a:dk2>
        <a:srgbClr val="A7A7A7"/>
      </a:dk2>
      <a:lt2>
        <a:srgbClr val="535353"/>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Helvetica"/>
        <a:ea typeface="Helvetica"/>
        <a:cs typeface="Helvetica"/>
      </a:majorFont>
      <a:minorFont>
        <a:latin typeface="Helvetica Neue"/>
        <a:ea typeface="Helvetica Neue"/>
        <a:cs typeface="Helvetica Neue"/>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0"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2065</Words>
  <Application>Microsoft Office PowerPoint</Application>
  <PresentationFormat>Benutzerdefiniert</PresentationFormat>
  <Paragraphs>278</Paragraphs>
  <Slides>46</Slides>
  <Notes>0</Notes>
  <HiddenSlides>23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46</vt:i4>
      </vt:variant>
    </vt:vector>
  </HeadingPairs>
  <TitlesOfParts>
    <vt:vector size="51" baseType="lpstr">
      <vt:lpstr>Avenir Next Demi Bold</vt:lpstr>
      <vt:lpstr>Avenir Next Medium</vt:lpstr>
      <vt:lpstr>Avenir Next Regular</vt:lpstr>
      <vt:lpstr>Helvetica Neue</vt:lpstr>
      <vt:lpstr>27_Showcase</vt:lpstr>
      <vt:lpstr>PowerPoint-Präsentation</vt:lpstr>
      <vt:lpstr>Latein am</vt:lpstr>
      <vt:lpstr>Agenda</vt:lpstr>
      <vt:lpstr>Qua de causa? (warum?)</vt:lpstr>
      <vt:lpstr>Qua de causa? (warum?)</vt:lpstr>
      <vt:lpstr>Qua de causa? (warum?)</vt:lpstr>
      <vt:lpstr>Qua de causa? (warum?)</vt:lpstr>
      <vt:lpstr>Qua de causa? (warum?)</vt:lpstr>
      <vt:lpstr>Qua de causa? (warum?)</vt:lpstr>
      <vt:lpstr>Qua de causa? (warum?)</vt:lpstr>
      <vt:lpstr>Qua de causa? (warum?)</vt:lpstr>
      <vt:lpstr>Quid? (Was?)</vt:lpstr>
      <vt:lpstr>Quid? (Was?)</vt:lpstr>
      <vt:lpstr>Quid? (Was?)</vt:lpstr>
      <vt:lpstr>Quid? (Was?)</vt:lpstr>
      <vt:lpstr>Quid? (Was?)</vt:lpstr>
      <vt:lpstr>Quid? (Was?)</vt:lpstr>
      <vt:lpstr>Quid? (Was?)</vt:lpstr>
      <vt:lpstr>Quid? (Was?)</vt:lpstr>
      <vt:lpstr>Quo? (Womit?)</vt:lpstr>
      <vt:lpstr>Quo? (Womit?)</vt:lpstr>
      <vt:lpstr>Quo? (Womit?)</vt:lpstr>
      <vt:lpstr>Quo? (Womit?)</vt:lpstr>
      <vt:lpstr>Quo? (Womit?)</vt:lpstr>
      <vt:lpstr>Quo? (Womit?)</vt:lpstr>
      <vt:lpstr>Quando? (Wann?)</vt:lpstr>
      <vt:lpstr>Quo usque? (Wie lange?)</vt:lpstr>
      <vt:lpstr>Quomodo? (Wie?)</vt:lpstr>
      <vt:lpstr>Quomodo? (Wie?)</vt:lpstr>
      <vt:lpstr>PowerPoint-Präsentation</vt:lpstr>
      <vt:lpstr>Cui? (Für wen?)</vt:lpstr>
      <vt:lpstr>Bono? (Zum Vorteil?)</vt:lpstr>
      <vt:lpstr>Latein am GymHaan</vt:lpstr>
      <vt:lpstr>Infomaterial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Cui? (Für wen?)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Cornelius Tonn</cp:lastModifiedBy>
  <cp:revision>1</cp:revision>
  <dcterms:modified xsi:type="dcterms:W3CDTF">2026-03-24T16:37:26Z</dcterms:modified>
</cp:coreProperties>
</file>